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 id="2147483654" r:id="rId2"/>
    <p:sldMasterId id="2147483661" r:id="rId3"/>
    <p:sldMasterId id="2147483664" r:id="rId4"/>
  </p:sldMasterIdLst>
  <p:notesMasterIdLst>
    <p:notesMasterId r:id="rId47"/>
  </p:notesMasterIdLst>
  <p:sldIdLst>
    <p:sldId id="321" r:id="rId5"/>
    <p:sldId id="293" r:id="rId6"/>
    <p:sldId id="350" r:id="rId7"/>
    <p:sldId id="382" r:id="rId8"/>
    <p:sldId id="355" r:id="rId9"/>
    <p:sldId id="351" r:id="rId10"/>
    <p:sldId id="379" r:id="rId11"/>
    <p:sldId id="383" r:id="rId12"/>
    <p:sldId id="324" r:id="rId13"/>
    <p:sldId id="352" r:id="rId14"/>
    <p:sldId id="385" r:id="rId15"/>
    <p:sldId id="398" r:id="rId16"/>
    <p:sldId id="397" r:id="rId17"/>
    <p:sldId id="349" r:id="rId18"/>
    <p:sldId id="372" r:id="rId19"/>
    <p:sldId id="386" r:id="rId20"/>
    <p:sldId id="373" r:id="rId21"/>
    <p:sldId id="362" r:id="rId22"/>
    <p:sldId id="358" r:id="rId23"/>
    <p:sldId id="360" r:id="rId24"/>
    <p:sldId id="359" r:id="rId25"/>
    <p:sldId id="361" r:id="rId26"/>
    <p:sldId id="363" r:id="rId27"/>
    <p:sldId id="376" r:id="rId28"/>
    <p:sldId id="375" r:id="rId29"/>
    <p:sldId id="399" r:id="rId30"/>
    <p:sldId id="337" r:id="rId31"/>
    <p:sldId id="364" r:id="rId32"/>
    <p:sldId id="365" r:id="rId33"/>
    <p:sldId id="366" r:id="rId34"/>
    <p:sldId id="403" r:id="rId35"/>
    <p:sldId id="368" r:id="rId36"/>
    <p:sldId id="389" r:id="rId37"/>
    <p:sldId id="388" r:id="rId38"/>
    <p:sldId id="396" r:id="rId39"/>
    <p:sldId id="348" r:id="rId40"/>
    <p:sldId id="391" r:id="rId41"/>
    <p:sldId id="393" r:id="rId42"/>
    <p:sldId id="392" r:id="rId43"/>
    <p:sldId id="400" r:id="rId44"/>
    <p:sldId id="402" r:id="rId45"/>
    <p:sldId id="284" r:id="rId46"/>
  </p:sldIdLst>
  <p:sldSz cx="13004800" cy="8128000"/>
  <p:notesSz cx="6858000" cy="9144000"/>
  <p:defaultTextStyle>
    <a:defPPr>
      <a:defRPr lang="en-US"/>
    </a:defPPr>
    <a:lvl1pPr algn="l" rtl="0" fontAlgn="base">
      <a:lnSpc>
        <a:spcPct val="90000"/>
      </a:lnSpc>
      <a:spcBef>
        <a:spcPct val="0"/>
      </a:spcBef>
      <a:spcAft>
        <a:spcPct val="0"/>
      </a:spcAft>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1pPr>
    <a:lvl2pPr marL="457200" algn="l" rtl="0" fontAlgn="base">
      <a:lnSpc>
        <a:spcPct val="90000"/>
      </a:lnSpc>
      <a:spcBef>
        <a:spcPct val="0"/>
      </a:spcBef>
      <a:spcAft>
        <a:spcPct val="0"/>
      </a:spcAft>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2pPr>
    <a:lvl3pPr marL="914400" algn="l" rtl="0" fontAlgn="base">
      <a:lnSpc>
        <a:spcPct val="90000"/>
      </a:lnSpc>
      <a:spcBef>
        <a:spcPct val="0"/>
      </a:spcBef>
      <a:spcAft>
        <a:spcPct val="0"/>
      </a:spcAft>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3pPr>
    <a:lvl4pPr marL="1371600" algn="l" rtl="0" fontAlgn="base">
      <a:lnSpc>
        <a:spcPct val="90000"/>
      </a:lnSpc>
      <a:spcBef>
        <a:spcPct val="0"/>
      </a:spcBef>
      <a:spcAft>
        <a:spcPct val="0"/>
      </a:spcAft>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4pPr>
    <a:lvl5pPr marL="1828800" algn="l" rtl="0" fontAlgn="base">
      <a:lnSpc>
        <a:spcPct val="90000"/>
      </a:lnSpc>
      <a:spcBef>
        <a:spcPct val="0"/>
      </a:spcBef>
      <a:spcAft>
        <a:spcPct val="0"/>
      </a:spcAft>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5pPr>
    <a:lvl6pPr marL="2286000" algn="l" defTabSz="457200" rtl="0" eaLnBrk="1" latinLnBrk="0" hangingPunct="1">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6pPr>
    <a:lvl7pPr marL="2743200" algn="l" defTabSz="457200" rtl="0" eaLnBrk="1" latinLnBrk="0" hangingPunct="1">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7pPr>
    <a:lvl8pPr marL="3200400" algn="l" defTabSz="457200" rtl="0" eaLnBrk="1" latinLnBrk="0" hangingPunct="1">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8pPr>
    <a:lvl9pPr marL="3657600" algn="l" defTabSz="457200" rtl="0" eaLnBrk="1" latinLnBrk="0" hangingPunct="1">
      <a:defRPr kern="1200">
        <a:solidFill>
          <a:srgbClr val="000000"/>
        </a:solidFill>
        <a:latin typeface="Vista Sans OT Reg" pitchFamily="-65" charset="0"/>
        <a:ea typeface="ヒラギノ角ゴ ProN W3" pitchFamily="-65" charset="-128"/>
        <a:cs typeface="ヒラギノ角ゴ ProN W3" pitchFamily="-65" charset="-128"/>
        <a:sym typeface="Vista Sans OT Reg" pitchFamily="-65"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FEECE"/>
    <a:srgbClr val="CF723B"/>
    <a:srgbClr val="E1AA47"/>
    <a:srgbClr val="6C9048"/>
    <a:srgbClr val="398382"/>
    <a:srgbClr val="3D5F83"/>
    <a:srgbClr val="375999"/>
    <a:srgbClr val="FFFFFF"/>
    <a:srgbClr val="CF7843"/>
    <a:srgbClr val="E1AD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4" autoAdjust="0"/>
    <p:restoredTop sz="66035" autoAdjust="0"/>
  </p:normalViewPr>
  <p:slideViewPr>
    <p:cSldViewPr>
      <p:cViewPr varScale="1">
        <p:scale>
          <a:sx n="59" d="100"/>
          <a:sy n="59" d="100"/>
        </p:scale>
        <p:origin x="-2104" y="-96"/>
      </p:cViewPr>
      <p:guideLst>
        <p:guide orient="horz" pos="2560"/>
        <p:guide pos="4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2.xml"/><Relationship Id="rId47" Type="http://schemas.openxmlformats.org/officeDocument/2006/relationships/notesMaster" Target="notesMasters/notesMaster1.xml"/><Relationship Id="rId48" Type="http://schemas.openxmlformats.org/officeDocument/2006/relationships/printerSettings" Target="printerSettings/printerSettings1.bin"/><Relationship Id="rId49" Type="http://schemas.openxmlformats.org/officeDocument/2006/relationships/presProps" Target="presProp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2BA781-766D-F14A-A0EA-F0F66417516A}" type="doc">
      <dgm:prSet loTypeId="urn:microsoft.com/office/officeart/2005/8/layout/hierarchy1" loCatId="" qsTypeId="urn:microsoft.com/office/officeart/2005/8/quickstyle/simple4" qsCatId="simple" csTypeId="urn:microsoft.com/office/officeart/2005/8/colors/accent1_2" csCatId="accent1" phldr="1"/>
      <dgm:spPr/>
      <dgm:t>
        <a:bodyPr/>
        <a:lstStyle/>
        <a:p>
          <a:endParaRPr lang="en-US"/>
        </a:p>
      </dgm:t>
    </dgm:pt>
    <dgm:pt modelId="{6E4CE9A0-908F-1F42-A93A-AD891D8971A2}">
      <dgm:prSet phldrT="[Text]"/>
      <dgm:spPr/>
      <dgm:t>
        <a:bodyPr/>
        <a:lstStyle/>
        <a:p>
          <a:r>
            <a:rPr lang="en-US" dirty="0" smtClean="0"/>
            <a:t>G shard</a:t>
          </a:r>
          <a:endParaRPr lang="en-US" dirty="0"/>
        </a:p>
      </dgm:t>
    </dgm:pt>
    <dgm:pt modelId="{F878DB3B-0F9F-E14A-B2A0-698FEFA1A3B0}" type="parTrans" cxnId="{53986581-2337-B147-9730-1DC13E174F1A}">
      <dgm:prSet/>
      <dgm:spPr/>
      <dgm:t>
        <a:bodyPr/>
        <a:lstStyle/>
        <a:p>
          <a:endParaRPr lang="en-US"/>
        </a:p>
      </dgm:t>
    </dgm:pt>
    <dgm:pt modelId="{DFFAB27D-AC96-F547-9D9B-AC34E814366B}" type="sibTrans" cxnId="{53986581-2337-B147-9730-1DC13E174F1A}">
      <dgm:prSet/>
      <dgm:spPr/>
      <dgm:t>
        <a:bodyPr/>
        <a:lstStyle/>
        <a:p>
          <a:endParaRPr lang="en-US"/>
        </a:p>
      </dgm:t>
    </dgm:pt>
    <dgm:pt modelId="{E652479F-3A1A-3947-9900-AE6D741929F4}">
      <dgm:prSet phldrT="[Text]"/>
      <dgm:spPr/>
      <dgm:t>
        <a:bodyPr/>
        <a:lstStyle/>
        <a:p>
          <a:r>
            <a:rPr lang="en-US" dirty="0" smtClean="0"/>
            <a:t>P shard 1</a:t>
          </a:r>
          <a:endParaRPr lang="en-US" dirty="0"/>
        </a:p>
      </dgm:t>
    </dgm:pt>
    <dgm:pt modelId="{EA230E55-63FD-C04A-9C9D-0F99DE858ABE}" type="parTrans" cxnId="{CC217D2D-9E11-5547-BA20-7155802FD0FD}">
      <dgm:prSet/>
      <dgm:spPr/>
      <dgm:t>
        <a:bodyPr/>
        <a:lstStyle/>
        <a:p>
          <a:endParaRPr lang="en-US"/>
        </a:p>
      </dgm:t>
    </dgm:pt>
    <dgm:pt modelId="{B8BEA08D-45AB-C74E-BF65-5D40A96D1465}" type="sibTrans" cxnId="{CC217D2D-9E11-5547-BA20-7155802FD0FD}">
      <dgm:prSet/>
      <dgm:spPr/>
      <dgm:t>
        <a:bodyPr/>
        <a:lstStyle/>
        <a:p>
          <a:endParaRPr lang="en-US"/>
        </a:p>
      </dgm:t>
    </dgm:pt>
    <dgm:pt modelId="{15650172-1D78-5F40-8650-3928A469B79C}">
      <dgm:prSet phldrT="[Text]"/>
      <dgm:spPr/>
      <dgm:t>
        <a:bodyPr/>
        <a:lstStyle/>
        <a:p>
          <a:r>
            <a:rPr lang="en-US" dirty="0" smtClean="0"/>
            <a:t>U shard: [1:, 1:ggg]</a:t>
          </a:r>
          <a:endParaRPr lang="en-US" dirty="0"/>
        </a:p>
      </dgm:t>
    </dgm:pt>
    <dgm:pt modelId="{CCA05998-C07B-8B44-AA0B-F36FFC2AF79C}" type="parTrans" cxnId="{4D5D66CC-032C-9D4E-9377-0E7093C4EAA2}">
      <dgm:prSet/>
      <dgm:spPr/>
      <dgm:t>
        <a:bodyPr/>
        <a:lstStyle/>
        <a:p>
          <a:endParaRPr lang="en-US"/>
        </a:p>
      </dgm:t>
    </dgm:pt>
    <dgm:pt modelId="{A01556A5-A2FA-554B-8592-E5E9F16553A0}" type="sibTrans" cxnId="{4D5D66CC-032C-9D4E-9377-0E7093C4EAA2}">
      <dgm:prSet/>
      <dgm:spPr/>
      <dgm:t>
        <a:bodyPr/>
        <a:lstStyle/>
        <a:p>
          <a:endParaRPr lang="en-US"/>
        </a:p>
      </dgm:t>
    </dgm:pt>
    <dgm:pt modelId="{943CE26A-53D9-5D42-A7C9-BB28BD00E3C0}">
      <dgm:prSet phldrT="[Text]"/>
      <dgm:spPr/>
      <dgm:t>
        <a:bodyPr/>
        <a:lstStyle/>
        <a:p>
          <a:r>
            <a:rPr lang="en-US" dirty="0" smtClean="0"/>
            <a:t>P shard 2</a:t>
          </a:r>
          <a:endParaRPr lang="en-US" dirty="0"/>
        </a:p>
      </dgm:t>
    </dgm:pt>
    <dgm:pt modelId="{5EA74267-91C9-A04C-A371-9856908C74DB}" type="parTrans" cxnId="{FEF95038-0FE7-3540-A1FA-E5FE109BA1D1}">
      <dgm:prSet/>
      <dgm:spPr/>
      <dgm:t>
        <a:bodyPr/>
        <a:lstStyle/>
        <a:p>
          <a:endParaRPr lang="en-US"/>
        </a:p>
      </dgm:t>
    </dgm:pt>
    <dgm:pt modelId="{2F4D1A26-C452-3A47-9E7A-2C3629A3E198}" type="sibTrans" cxnId="{FEF95038-0FE7-3540-A1FA-E5FE109BA1D1}">
      <dgm:prSet/>
      <dgm:spPr/>
      <dgm:t>
        <a:bodyPr/>
        <a:lstStyle/>
        <a:p>
          <a:endParaRPr lang="en-US"/>
        </a:p>
      </dgm:t>
    </dgm:pt>
    <dgm:pt modelId="{B3D2DF5E-74E9-2F4C-9FB9-4121C989075E}">
      <dgm:prSet phldrT="[Text]"/>
      <dgm:spPr/>
      <dgm:t>
        <a:bodyPr/>
        <a:lstStyle/>
        <a:p>
          <a:r>
            <a:rPr lang="en-US" dirty="0" smtClean="0"/>
            <a:t>U shard: (1:ggg, 1:qwx]</a:t>
          </a:r>
        </a:p>
      </dgm:t>
    </dgm:pt>
    <dgm:pt modelId="{F605436D-AAC4-E94E-BAF5-D3BB3F07DA9E}" type="parTrans" cxnId="{60379439-A74B-DB4C-8FDC-69B6784989DF}">
      <dgm:prSet/>
      <dgm:spPr/>
      <dgm:t>
        <a:bodyPr/>
        <a:lstStyle/>
        <a:p>
          <a:endParaRPr lang="en-US"/>
        </a:p>
      </dgm:t>
    </dgm:pt>
    <dgm:pt modelId="{C23295EC-4E05-E84B-98C1-26D96DABD238}" type="sibTrans" cxnId="{60379439-A74B-DB4C-8FDC-69B6784989DF}">
      <dgm:prSet/>
      <dgm:spPr/>
      <dgm:t>
        <a:bodyPr/>
        <a:lstStyle/>
        <a:p>
          <a:endParaRPr lang="en-US"/>
        </a:p>
      </dgm:t>
    </dgm:pt>
    <dgm:pt modelId="{3A8F07F6-959A-B646-9844-D2C665643FFE}">
      <dgm:prSet phldrT="[Text]"/>
      <dgm:spPr/>
      <dgm:t>
        <a:bodyPr/>
        <a:lstStyle/>
        <a:p>
          <a:r>
            <a:rPr lang="en-US" dirty="0" smtClean="0"/>
            <a:t>U shard:</a:t>
          </a:r>
        </a:p>
        <a:p>
          <a:r>
            <a:rPr lang="en-US" dirty="0" smtClean="0"/>
            <a:t>[2:, 2:</a:t>
          </a:r>
          <a:r>
            <a:rPr lang="en-US" dirty="0" smtClean="0">
              <a:latin typeface="Andale Mono"/>
              <a:cs typeface="Andale Mono"/>
            </a:rPr>
            <a:t>∞</a:t>
          </a:r>
          <a:r>
            <a:rPr lang="en-US" dirty="0" smtClean="0"/>
            <a:t>)</a:t>
          </a:r>
          <a:endParaRPr lang="en-US" dirty="0"/>
        </a:p>
      </dgm:t>
    </dgm:pt>
    <dgm:pt modelId="{F7C65CA5-5701-694E-98C0-7C45624CF838}" type="parTrans" cxnId="{D1FD2852-D251-CD4D-A020-1E54887DD50B}">
      <dgm:prSet/>
      <dgm:spPr/>
      <dgm:t>
        <a:bodyPr/>
        <a:lstStyle/>
        <a:p>
          <a:endParaRPr lang="en-US"/>
        </a:p>
      </dgm:t>
    </dgm:pt>
    <dgm:pt modelId="{4AEA6A84-54D4-CD45-9DF6-8256630631CD}" type="sibTrans" cxnId="{D1FD2852-D251-CD4D-A020-1E54887DD50B}">
      <dgm:prSet/>
      <dgm:spPr/>
      <dgm:t>
        <a:bodyPr/>
        <a:lstStyle/>
        <a:p>
          <a:endParaRPr lang="en-US"/>
        </a:p>
      </dgm:t>
    </dgm:pt>
    <dgm:pt modelId="{01884CBA-427D-A14D-906E-224DEC7C5AFD}">
      <dgm:prSet phldrT="[Text]"/>
      <dgm:spPr/>
      <dgm:t>
        <a:bodyPr/>
        <a:lstStyle/>
        <a:p>
          <a:r>
            <a:rPr lang="en-US" dirty="0" smtClean="0"/>
            <a:t>U shard: (1:qwx, 1:</a:t>
          </a:r>
          <a:r>
            <a:rPr lang="en-US" dirty="0" smtClean="0">
              <a:latin typeface="Andale Mono"/>
              <a:cs typeface="Andale Mono"/>
            </a:rPr>
            <a:t>∞</a:t>
          </a:r>
          <a:r>
            <a:rPr lang="en-US" dirty="0" smtClean="0"/>
            <a:t>)</a:t>
          </a:r>
        </a:p>
      </dgm:t>
    </dgm:pt>
    <dgm:pt modelId="{7F81AB9D-1E83-0048-9661-36A3ACE440C5}" type="parTrans" cxnId="{B0A248A0-742C-8D49-8EB5-486CA31FA4B8}">
      <dgm:prSet/>
      <dgm:spPr/>
      <dgm:t>
        <a:bodyPr/>
        <a:lstStyle/>
        <a:p>
          <a:endParaRPr lang="en-US"/>
        </a:p>
      </dgm:t>
    </dgm:pt>
    <dgm:pt modelId="{23310C44-CB58-0146-9F62-6EAF4536B260}" type="sibTrans" cxnId="{B0A248A0-742C-8D49-8EB5-486CA31FA4B8}">
      <dgm:prSet/>
      <dgm:spPr/>
      <dgm:t>
        <a:bodyPr/>
        <a:lstStyle/>
        <a:p>
          <a:endParaRPr lang="en-US"/>
        </a:p>
      </dgm:t>
    </dgm:pt>
    <dgm:pt modelId="{44AE1BCC-F0D8-0243-82F6-FA8635FC6A19}" type="pres">
      <dgm:prSet presAssocID="{BA2BA781-766D-F14A-A0EA-F0F66417516A}" presName="hierChild1" presStyleCnt="0">
        <dgm:presLayoutVars>
          <dgm:chPref val="1"/>
          <dgm:dir/>
          <dgm:animOne val="branch"/>
          <dgm:animLvl val="lvl"/>
          <dgm:resizeHandles/>
        </dgm:presLayoutVars>
      </dgm:prSet>
      <dgm:spPr/>
      <dgm:t>
        <a:bodyPr/>
        <a:lstStyle/>
        <a:p>
          <a:endParaRPr lang="en-US"/>
        </a:p>
      </dgm:t>
    </dgm:pt>
    <dgm:pt modelId="{0E5AC108-635A-C549-B8C0-9B1CB79D19AB}" type="pres">
      <dgm:prSet presAssocID="{6E4CE9A0-908F-1F42-A93A-AD891D8971A2}" presName="hierRoot1" presStyleCnt="0"/>
      <dgm:spPr/>
    </dgm:pt>
    <dgm:pt modelId="{9CD9C0D0-91CD-A347-8F2D-C28036C65034}" type="pres">
      <dgm:prSet presAssocID="{6E4CE9A0-908F-1F42-A93A-AD891D8971A2}" presName="composite" presStyleCnt="0"/>
      <dgm:spPr/>
    </dgm:pt>
    <dgm:pt modelId="{82D9E9C8-B109-6246-B3C0-A4910277F2C9}" type="pres">
      <dgm:prSet presAssocID="{6E4CE9A0-908F-1F42-A93A-AD891D8971A2}" presName="background" presStyleLbl="node0" presStyleIdx="0" presStyleCnt="1"/>
      <dgm:spPr/>
    </dgm:pt>
    <dgm:pt modelId="{11721FBF-701C-0641-BCFD-9256A1F926CB}" type="pres">
      <dgm:prSet presAssocID="{6E4CE9A0-908F-1F42-A93A-AD891D8971A2}" presName="text" presStyleLbl="fgAcc0" presStyleIdx="0" presStyleCnt="1" custScaleX="60895" custScaleY="45326" custLinFactX="-42041" custLinFactNeighborX="-100000" custLinFactNeighborY="-52">
        <dgm:presLayoutVars>
          <dgm:chPref val="3"/>
        </dgm:presLayoutVars>
      </dgm:prSet>
      <dgm:spPr/>
      <dgm:t>
        <a:bodyPr/>
        <a:lstStyle/>
        <a:p>
          <a:endParaRPr lang="en-US"/>
        </a:p>
      </dgm:t>
    </dgm:pt>
    <dgm:pt modelId="{B956CD4B-C5B2-7B48-9AD7-D2F3D88EA27A}" type="pres">
      <dgm:prSet presAssocID="{6E4CE9A0-908F-1F42-A93A-AD891D8971A2}" presName="hierChild2" presStyleCnt="0"/>
      <dgm:spPr/>
    </dgm:pt>
    <dgm:pt modelId="{34549839-20B0-D44E-9E94-C4477E0424D1}" type="pres">
      <dgm:prSet presAssocID="{EA230E55-63FD-C04A-9C9D-0F99DE858ABE}" presName="Name10" presStyleLbl="parChTrans1D2" presStyleIdx="0" presStyleCnt="2"/>
      <dgm:spPr/>
      <dgm:t>
        <a:bodyPr/>
        <a:lstStyle/>
        <a:p>
          <a:endParaRPr lang="en-US"/>
        </a:p>
      </dgm:t>
    </dgm:pt>
    <dgm:pt modelId="{2E77BFC8-5C7A-4C49-804A-A20F8EAB8CCF}" type="pres">
      <dgm:prSet presAssocID="{E652479F-3A1A-3947-9900-AE6D741929F4}" presName="hierRoot2" presStyleCnt="0"/>
      <dgm:spPr/>
    </dgm:pt>
    <dgm:pt modelId="{8D1037E2-F328-8A4D-8109-F03604A968D3}" type="pres">
      <dgm:prSet presAssocID="{E652479F-3A1A-3947-9900-AE6D741929F4}" presName="composite2" presStyleCnt="0"/>
      <dgm:spPr/>
    </dgm:pt>
    <dgm:pt modelId="{4DF8D0A6-2B06-864A-A4AC-2CB02805E7EE}" type="pres">
      <dgm:prSet presAssocID="{E652479F-3A1A-3947-9900-AE6D741929F4}" presName="background2" presStyleLbl="node2" presStyleIdx="0" presStyleCnt="2"/>
      <dgm:spPr/>
    </dgm:pt>
    <dgm:pt modelId="{7235DBAB-0827-D24F-98AF-5B587B2E486F}" type="pres">
      <dgm:prSet presAssocID="{E652479F-3A1A-3947-9900-AE6D741929F4}" presName="text2" presStyleLbl="fgAcc2" presStyleIdx="0" presStyleCnt="2" custScaleX="49132" custScaleY="52081" custLinFactNeighborX="-34342" custLinFactNeighborY="-15031">
        <dgm:presLayoutVars>
          <dgm:chPref val="3"/>
        </dgm:presLayoutVars>
      </dgm:prSet>
      <dgm:spPr/>
      <dgm:t>
        <a:bodyPr/>
        <a:lstStyle/>
        <a:p>
          <a:endParaRPr lang="en-US"/>
        </a:p>
      </dgm:t>
    </dgm:pt>
    <dgm:pt modelId="{7A7F6430-CEEF-7E45-8056-5B4DB62A763A}" type="pres">
      <dgm:prSet presAssocID="{E652479F-3A1A-3947-9900-AE6D741929F4}" presName="hierChild3" presStyleCnt="0"/>
      <dgm:spPr/>
    </dgm:pt>
    <dgm:pt modelId="{A98B5586-BE85-DE43-A5F4-35983BD11BAB}" type="pres">
      <dgm:prSet presAssocID="{CCA05998-C07B-8B44-AA0B-F36FFC2AF79C}" presName="Name17" presStyleLbl="parChTrans1D3" presStyleIdx="0" presStyleCnt="4"/>
      <dgm:spPr/>
      <dgm:t>
        <a:bodyPr/>
        <a:lstStyle/>
        <a:p>
          <a:endParaRPr lang="en-US"/>
        </a:p>
      </dgm:t>
    </dgm:pt>
    <dgm:pt modelId="{6DFC7932-D788-1B43-872A-3BCA572B3256}" type="pres">
      <dgm:prSet presAssocID="{15650172-1D78-5F40-8650-3928A469B79C}" presName="hierRoot3" presStyleCnt="0"/>
      <dgm:spPr/>
    </dgm:pt>
    <dgm:pt modelId="{E7D08FEB-E5CE-9942-8186-7308AB151F61}" type="pres">
      <dgm:prSet presAssocID="{15650172-1D78-5F40-8650-3928A469B79C}" presName="composite3" presStyleCnt="0"/>
      <dgm:spPr/>
    </dgm:pt>
    <dgm:pt modelId="{2FEFA2FC-13BB-424A-8E4D-F734E21AA67D}" type="pres">
      <dgm:prSet presAssocID="{15650172-1D78-5F40-8650-3928A469B79C}" presName="background3" presStyleLbl="node3" presStyleIdx="0" presStyleCnt="4"/>
      <dgm:spPr/>
    </dgm:pt>
    <dgm:pt modelId="{5F065147-656F-6B43-9300-1B4D16E6C65D}" type="pres">
      <dgm:prSet presAssocID="{15650172-1D78-5F40-8650-3928A469B79C}" presName="text3" presStyleLbl="fgAcc3" presStyleIdx="0" presStyleCnt="4" custScaleX="48433" custScaleY="45543" custLinFactNeighborX="13169" custLinFactNeighborY="-17128">
        <dgm:presLayoutVars>
          <dgm:chPref val="3"/>
        </dgm:presLayoutVars>
      </dgm:prSet>
      <dgm:spPr/>
      <dgm:t>
        <a:bodyPr/>
        <a:lstStyle/>
        <a:p>
          <a:endParaRPr lang="en-US"/>
        </a:p>
      </dgm:t>
    </dgm:pt>
    <dgm:pt modelId="{BF6B9115-DA58-6542-A0AC-BD3B202969C5}" type="pres">
      <dgm:prSet presAssocID="{15650172-1D78-5F40-8650-3928A469B79C}" presName="hierChild4" presStyleCnt="0"/>
      <dgm:spPr/>
    </dgm:pt>
    <dgm:pt modelId="{CAA7C1E8-C0AD-0746-8658-94062A71FA29}" type="pres">
      <dgm:prSet presAssocID="{F605436D-AAC4-E94E-BAF5-D3BB3F07DA9E}" presName="Name17" presStyleLbl="parChTrans1D3" presStyleIdx="1" presStyleCnt="4"/>
      <dgm:spPr/>
      <dgm:t>
        <a:bodyPr/>
        <a:lstStyle/>
        <a:p>
          <a:endParaRPr lang="en-US"/>
        </a:p>
      </dgm:t>
    </dgm:pt>
    <dgm:pt modelId="{F8F7BB54-CED0-F948-8F7C-73EF129131D7}" type="pres">
      <dgm:prSet presAssocID="{B3D2DF5E-74E9-2F4C-9FB9-4121C989075E}" presName="hierRoot3" presStyleCnt="0"/>
      <dgm:spPr/>
    </dgm:pt>
    <dgm:pt modelId="{D62E852E-CA47-9E43-B0B1-482261B4E821}" type="pres">
      <dgm:prSet presAssocID="{B3D2DF5E-74E9-2F4C-9FB9-4121C989075E}" presName="composite3" presStyleCnt="0"/>
      <dgm:spPr/>
    </dgm:pt>
    <dgm:pt modelId="{3CF24D8D-84FE-C146-9141-F20C35618777}" type="pres">
      <dgm:prSet presAssocID="{B3D2DF5E-74E9-2F4C-9FB9-4121C989075E}" presName="background3" presStyleLbl="node3" presStyleIdx="1" presStyleCnt="4"/>
      <dgm:spPr/>
    </dgm:pt>
    <dgm:pt modelId="{52B18D07-62DB-0A4B-A03E-530FB897176D}" type="pres">
      <dgm:prSet presAssocID="{B3D2DF5E-74E9-2F4C-9FB9-4121C989075E}" presName="text3" presStyleLbl="fgAcc3" presStyleIdx="1" presStyleCnt="4" custScaleX="48934" custScaleY="45198" custLinFactNeighborX="13491" custLinFactNeighborY="-22262">
        <dgm:presLayoutVars>
          <dgm:chPref val="3"/>
        </dgm:presLayoutVars>
      </dgm:prSet>
      <dgm:spPr/>
      <dgm:t>
        <a:bodyPr/>
        <a:lstStyle/>
        <a:p>
          <a:endParaRPr lang="en-US"/>
        </a:p>
      </dgm:t>
    </dgm:pt>
    <dgm:pt modelId="{8EFF0D5C-674D-BA44-8B80-DF68D7D9C954}" type="pres">
      <dgm:prSet presAssocID="{B3D2DF5E-74E9-2F4C-9FB9-4121C989075E}" presName="hierChild4" presStyleCnt="0"/>
      <dgm:spPr/>
    </dgm:pt>
    <dgm:pt modelId="{A3B708CE-656D-A548-8948-26046904B012}" type="pres">
      <dgm:prSet presAssocID="{7F81AB9D-1E83-0048-9661-36A3ACE440C5}" presName="Name17" presStyleLbl="parChTrans1D3" presStyleIdx="2" presStyleCnt="4"/>
      <dgm:spPr/>
      <dgm:t>
        <a:bodyPr/>
        <a:lstStyle/>
        <a:p>
          <a:endParaRPr lang="en-US"/>
        </a:p>
      </dgm:t>
    </dgm:pt>
    <dgm:pt modelId="{C7C1CE51-7DD6-E747-8792-146427294EA6}" type="pres">
      <dgm:prSet presAssocID="{01884CBA-427D-A14D-906E-224DEC7C5AFD}" presName="hierRoot3" presStyleCnt="0"/>
      <dgm:spPr/>
    </dgm:pt>
    <dgm:pt modelId="{4283AF85-3CE2-E740-BFA4-5C6D71C3670B}" type="pres">
      <dgm:prSet presAssocID="{01884CBA-427D-A14D-906E-224DEC7C5AFD}" presName="composite3" presStyleCnt="0"/>
      <dgm:spPr/>
    </dgm:pt>
    <dgm:pt modelId="{DEC629A2-7090-0844-BDA7-85DCE8B64D42}" type="pres">
      <dgm:prSet presAssocID="{01884CBA-427D-A14D-906E-224DEC7C5AFD}" presName="background3" presStyleLbl="node3" presStyleIdx="2" presStyleCnt="4"/>
      <dgm:spPr/>
    </dgm:pt>
    <dgm:pt modelId="{E8C7DF42-DC2F-174F-A9D7-B3AE40A7C8FF}" type="pres">
      <dgm:prSet presAssocID="{01884CBA-427D-A14D-906E-224DEC7C5AFD}" presName="text3" presStyleLbl="fgAcc3" presStyleIdx="2" presStyleCnt="4" custScaleX="47592" custScaleY="45055" custLinFactNeighborX="4504" custLinFactNeighborY="-40392">
        <dgm:presLayoutVars>
          <dgm:chPref val="3"/>
        </dgm:presLayoutVars>
      </dgm:prSet>
      <dgm:spPr/>
      <dgm:t>
        <a:bodyPr/>
        <a:lstStyle/>
        <a:p>
          <a:endParaRPr lang="en-US"/>
        </a:p>
      </dgm:t>
    </dgm:pt>
    <dgm:pt modelId="{0B7CA19F-8235-9B44-91A1-079E0E303BF4}" type="pres">
      <dgm:prSet presAssocID="{01884CBA-427D-A14D-906E-224DEC7C5AFD}" presName="hierChild4" presStyleCnt="0"/>
      <dgm:spPr/>
    </dgm:pt>
    <dgm:pt modelId="{A7144D5F-45FA-B54B-B630-875ED7FAFE62}" type="pres">
      <dgm:prSet presAssocID="{5EA74267-91C9-A04C-A371-9856908C74DB}" presName="Name10" presStyleLbl="parChTrans1D2" presStyleIdx="1" presStyleCnt="2"/>
      <dgm:spPr/>
      <dgm:t>
        <a:bodyPr/>
        <a:lstStyle/>
        <a:p>
          <a:endParaRPr lang="en-US"/>
        </a:p>
      </dgm:t>
    </dgm:pt>
    <dgm:pt modelId="{2B86E34C-853E-144C-B121-336E4FF81BB7}" type="pres">
      <dgm:prSet presAssocID="{943CE26A-53D9-5D42-A7C9-BB28BD00E3C0}" presName="hierRoot2" presStyleCnt="0"/>
      <dgm:spPr/>
    </dgm:pt>
    <dgm:pt modelId="{B9CC528A-03FB-9848-843F-5FBCB7A4D4A6}" type="pres">
      <dgm:prSet presAssocID="{943CE26A-53D9-5D42-A7C9-BB28BD00E3C0}" presName="composite2" presStyleCnt="0"/>
      <dgm:spPr/>
    </dgm:pt>
    <dgm:pt modelId="{9887D7F6-B776-3B4D-860C-58DEB4E5A495}" type="pres">
      <dgm:prSet presAssocID="{943CE26A-53D9-5D42-A7C9-BB28BD00E3C0}" presName="background2" presStyleLbl="node2" presStyleIdx="1" presStyleCnt="2"/>
      <dgm:spPr/>
    </dgm:pt>
    <dgm:pt modelId="{96D3C8C6-D1F0-0E4B-862A-F105AB21C59A}" type="pres">
      <dgm:prSet presAssocID="{943CE26A-53D9-5D42-A7C9-BB28BD00E3C0}" presName="text2" presStyleLbl="fgAcc2" presStyleIdx="1" presStyleCnt="2" custScaleX="45824" custScaleY="43115" custLinFactNeighborX="-59884" custLinFactNeighborY="-69422">
        <dgm:presLayoutVars>
          <dgm:chPref val="3"/>
        </dgm:presLayoutVars>
      </dgm:prSet>
      <dgm:spPr/>
      <dgm:t>
        <a:bodyPr/>
        <a:lstStyle/>
        <a:p>
          <a:endParaRPr lang="en-US"/>
        </a:p>
      </dgm:t>
    </dgm:pt>
    <dgm:pt modelId="{01CD6285-4D94-F74D-AED0-700DCAA959EE}" type="pres">
      <dgm:prSet presAssocID="{943CE26A-53D9-5D42-A7C9-BB28BD00E3C0}" presName="hierChild3" presStyleCnt="0"/>
      <dgm:spPr/>
    </dgm:pt>
    <dgm:pt modelId="{A1A974CF-531A-6040-B02B-EB36C7353E8A}" type="pres">
      <dgm:prSet presAssocID="{F7C65CA5-5701-694E-98C0-7C45624CF838}" presName="Name17" presStyleLbl="parChTrans1D3" presStyleIdx="3" presStyleCnt="4"/>
      <dgm:spPr/>
      <dgm:t>
        <a:bodyPr/>
        <a:lstStyle/>
        <a:p>
          <a:endParaRPr lang="en-US"/>
        </a:p>
      </dgm:t>
    </dgm:pt>
    <dgm:pt modelId="{6915A0FC-5AC7-C84A-9D3B-C825F53CFE45}" type="pres">
      <dgm:prSet presAssocID="{3A8F07F6-959A-B646-9844-D2C665643FFE}" presName="hierRoot3" presStyleCnt="0"/>
      <dgm:spPr/>
    </dgm:pt>
    <dgm:pt modelId="{61B8A081-06DE-BD42-99BF-D66827E4736D}" type="pres">
      <dgm:prSet presAssocID="{3A8F07F6-959A-B646-9844-D2C665643FFE}" presName="composite3" presStyleCnt="0"/>
      <dgm:spPr/>
    </dgm:pt>
    <dgm:pt modelId="{B3077DC1-AB86-164A-A73B-B707D62D1A27}" type="pres">
      <dgm:prSet presAssocID="{3A8F07F6-959A-B646-9844-D2C665643FFE}" presName="background3" presStyleLbl="node3" presStyleIdx="3" presStyleCnt="4"/>
      <dgm:spPr/>
    </dgm:pt>
    <dgm:pt modelId="{F88527F4-C33C-4F4D-8D74-9F724D300FC0}" type="pres">
      <dgm:prSet presAssocID="{3A8F07F6-959A-B646-9844-D2C665643FFE}" presName="text3" presStyleLbl="fgAcc3" presStyleIdx="3" presStyleCnt="4" custScaleX="48787" custScaleY="44970" custLinFactNeighborX="10673" custLinFactNeighborY="-93069">
        <dgm:presLayoutVars>
          <dgm:chPref val="3"/>
        </dgm:presLayoutVars>
      </dgm:prSet>
      <dgm:spPr/>
      <dgm:t>
        <a:bodyPr/>
        <a:lstStyle/>
        <a:p>
          <a:endParaRPr lang="en-US"/>
        </a:p>
      </dgm:t>
    </dgm:pt>
    <dgm:pt modelId="{1E4655BB-ACFF-C941-9CFD-AA0DC1127453}" type="pres">
      <dgm:prSet presAssocID="{3A8F07F6-959A-B646-9844-D2C665643FFE}" presName="hierChild4" presStyleCnt="0"/>
      <dgm:spPr/>
    </dgm:pt>
  </dgm:ptLst>
  <dgm:cxnLst>
    <dgm:cxn modelId="{746650FD-F308-794C-B4FC-D9239964DB53}" type="presOf" srcId="{01884CBA-427D-A14D-906E-224DEC7C5AFD}" destId="{E8C7DF42-DC2F-174F-A9D7-B3AE40A7C8FF}" srcOrd="0" destOrd="0" presId="urn:microsoft.com/office/officeart/2005/8/layout/hierarchy1"/>
    <dgm:cxn modelId="{80322A47-9758-E94C-8D59-730272E74256}" type="presOf" srcId="{BA2BA781-766D-F14A-A0EA-F0F66417516A}" destId="{44AE1BCC-F0D8-0243-82F6-FA8635FC6A19}" srcOrd="0" destOrd="0" presId="urn:microsoft.com/office/officeart/2005/8/layout/hierarchy1"/>
    <dgm:cxn modelId="{E16596E3-E2CC-8C43-863C-56266871B629}" type="presOf" srcId="{E652479F-3A1A-3947-9900-AE6D741929F4}" destId="{7235DBAB-0827-D24F-98AF-5B587B2E486F}" srcOrd="0" destOrd="0" presId="urn:microsoft.com/office/officeart/2005/8/layout/hierarchy1"/>
    <dgm:cxn modelId="{60379439-A74B-DB4C-8FDC-69B6784989DF}" srcId="{E652479F-3A1A-3947-9900-AE6D741929F4}" destId="{B3D2DF5E-74E9-2F4C-9FB9-4121C989075E}" srcOrd="1" destOrd="0" parTransId="{F605436D-AAC4-E94E-BAF5-D3BB3F07DA9E}" sibTransId="{C23295EC-4E05-E84B-98C1-26D96DABD238}"/>
    <dgm:cxn modelId="{53986581-2337-B147-9730-1DC13E174F1A}" srcId="{BA2BA781-766D-F14A-A0EA-F0F66417516A}" destId="{6E4CE9A0-908F-1F42-A93A-AD891D8971A2}" srcOrd="0" destOrd="0" parTransId="{F878DB3B-0F9F-E14A-B2A0-698FEFA1A3B0}" sibTransId="{DFFAB27D-AC96-F547-9D9B-AC34E814366B}"/>
    <dgm:cxn modelId="{FEF95038-0FE7-3540-A1FA-E5FE109BA1D1}" srcId="{6E4CE9A0-908F-1F42-A93A-AD891D8971A2}" destId="{943CE26A-53D9-5D42-A7C9-BB28BD00E3C0}" srcOrd="1" destOrd="0" parTransId="{5EA74267-91C9-A04C-A371-9856908C74DB}" sibTransId="{2F4D1A26-C452-3A47-9E7A-2C3629A3E198}"/>
    <dgm:cxn modelId="{A75111E1-24FC-CF43-88A6-23431045583E}" type="presOf" srcId="{EA230E55-63FD-C04A-9C9D-0F99DE858ABE}" destId="{34549839-20B0-D44E-9E94-C4477E0424D1}" srcOrd="0" destOrd="0" presId="urn:microsoft.com/office/officeart/2005/8/layout/hierarchy1"/>
    <dgm:cxn modelId="{CC217D2D-9E11-5547-BA20-7155802FD0FD}" srcId="{6E4CE9A0-908F-1F42-A93A-AD891D8971A2}" destId="{E652479F-3A1A-3947-9900-AE6D741929F4}" srcOrd="0" destOrd="0" parTransId="{EA230E55-63FD-C04A-9C9D-0F99DE858ABE}" sibTransId="{B8BEA08D-45AB-C74E-BF65-5D40A96D1465}"/>
    <dgm:cxn modelId="{07E29E25-10E8-7A4F-A0B8-E1049815BAD7}" type="presOf" srcId="{CCA05998-C07B-8B44-AA0B-F36FFC2AF79C}" destId="{A98B5586-BE85-DE43-A5F4-35983BD11BAB}" srcOrd="0" destOrd="0" presId="urn:microsoft.com/office/officeart/2005/8/layout/hierarchy1"/>
    <dgm:cxn modelId="{B0A248A0-742C-8D49-8EB5-486CA31FA4B8}" srcId="{E652479F-3A1A-3947-9900-AE6D741929F4}" destId="{01884CBA-427D-A14D-906E-224DEC7C5AFD}" srcOrd="2" destOrd="0" parTransId="{7F81AB9D-1E83-0048-9661-36A3ACE440C5}" sibTransId="{23310C44-CB58-0146-9F62-6EAF4536B260}"/>
    <dgm:cxn modelId="{4D5D66CC-032C-9D4E-9377-0E7093C4EAA2}" srcId="{E652479F-3A1A-3947-9900-AE6D741929F4}" destId="{15650172-1D78-5F40-8650-3928A469B79C}" srcOrd="0" destOrd="0" parTransId="{CCA05998-C07B-8B44-AA0B-F36FFC2AF79C}" sibTransId="{A01556A5-A2FA-554B-8592-E5E9F16553A0}"/>
    <dgm:cxn modelId="{5B596864-6745-8942-9E62-E3A0241EDA82}" type="presOf" srcId="{7F81AB9D-1E83-0048-9661-36A3ACE440C5}" destId="{A3B708CE-656D-A548-8948-26046904B012}" srcOrd="0" destOrd="0" presId="urn:microsoft.com/office/officeart/2005/8/layout/hierarchy1"/>
    <dgm:cxn modelId="{C92DFC39-4A0E-D945-9C7B-6A9548C9AB57}" type="presOf" srcId="{B3D2DF5E-74E9-2F4C-9FB9-4121C989075E}" destId="{52B18D07-62DB-0A4B-A03E-530FB897176D}" srcOrd="0" destOrd="0" presId="urn:microsoft.com/office/officeart/2005/8/layout/hierarchy1"/>
    <dgm:cxn modelId="{FE2C5A77-AF97-524D-B90C-4DA2D07F60C3}" type="presOf" srcId="{6E4CE9A0-908F-1F42-A93A-AD891D8971A2}" destId="{11721FBF-701C-0641-BCFD-9256A1F926CB}" srcOrd="0" destOrd="0" presId="urn:microsoft.com/office/officeart/2005/8/layout/hierarchy1"/>
    <dgm:cxn modelId="{36119522-62B3-1241-B0E1-8084DF001334}" type="presOf" srcId="{3A8F07F6-959A-B646-9844-D2C665643FFE}" destId="{F88527F4-C33C-4F4D-8D74-9F724D300FC0}" srcOrd="0" destOrd="0" presId="urn:microsoft.com/office/officeart/2005/8/layout/hierarchy1"/>
    <dgm:cxn modelId="{42858835-97EF-C849-BAFF-70F718014BD9}" type="presOf" srcId="{F605436D-AAC4-E94E-BAF5-D3BB3F07DA9E}" destId="{CAA7C1E8-C0AD-0746-8658-94062A71FA29}" srcOrd="0" destOrd="0" presId="urn:microsoft.com/office/officeart/2005/8/layout/hierarchy1"/>
    <dgm:cxn modelId="{735D0F36-79F7-1041-94F9-0F9B32398E4D}" type="presOf" srcId="{5EA74267-91C9-A04C-A371-9856908C74DB}" destId="{A7144D5F-45FA-B54B-B630-875ED7FAFE62}" srcOrd="0" destOrd="0" presId="urn:microsoft.com/office/officeart/2005/8/layout/hierarchy1"/>
    <dgm:cxn modelId="{CF248AFF-0606-7E4F-BDF8-68F0F68F379E}" type="presOf" srcId="{943CE26A-53D9-5D42-A7C9-BB28BD00E3C0}" destId="{96D3C8C6-D1F0-0E4B-862A-F105AB21C59A}" srcOrd="0" destOrd="0" presId="urn:microsoft.com/office/officeart/2005/8/layout/hierarchy1"/>
    <dgm:cxn modelId="{33BC7CDC-6EE7-1946-9DE4-503657CC09A8}" type="presOf" srcId="{F7C65CA5-5701-694E-98C0-7C45624CF838}" destId="{A1A974CF-531A-6040-B02B-EB36C7353E8A}" srcOrd="0" destOrd="0" presId="urn:microsoft.com/office/officeart/2005/8/layout/hierarchy1"/>
    <dgm:cxn modelId="{D1FD2852-D251-CD4D-A020-1E54887DD50B}" srcId="{943CE26A-53D9-5D42-A7C9-BB28BD00E3C0}" destId="{3A8F07F6-959A-B646-9844-D2C665643FFE}" srcOrd="0" destOrd="0" parTransId="{F7C65CA5-5701-694E-98C0-7C45624CF838}" sibTransId="{4AEA6A84-54D4-CD45-9DF6-8256630631CD}"/>
    <dgm:cxn modelId="{E4747BE4-A9EB-944D-A103-37BFCFF1D139}" type="presOf" srcId="{15650172-1D78-5F40-8650-3928A469B79C}" destId="{5F065147-656F-6B43-9300-1B4D16E6C65D}" srcOrd="0" destOrd="0" presId="urn:microsoft.com/office/officeart/2005/8/layout/hierarchy1"/>
    <dgm:cxn modelId="{B40107DA-1D24-4142-9810-81F3AF5397D7}" type="presParOf" srcId="{44AE1BCC-F0D8-0243-82F6-FA8635FC6A19}" destId="{0E5AC108-635A-C549-B8C0-9B1CB79D19AB}" srcOrd="0" destOrd="0" presId="urn:microsoft.com/office/officeart/2005/8/layout/hierarchy1"/>
    <dgm:cxn modelId="{ECB52A35-D4D2-7446-BD98-59AE297D030F}" type="presParOf" srcId="{0E5AC108-635A-C549-B8C0-9B1CB79D19AB}" destId="{9CD9C0D0-91CD-A347-8F2D-C28036C65034}" srcOrd="0" destOrd="0" presId="urn:microsoft.com/office/officeart/2005/8/layout/hierarchy1"/>
    <dgm:cxn modelId="{5903EEF6-DE9E-8940-9701-4DEC586104B8}" type="presParOf" srcId="{9CD9C0D0-91CD-A347-8F2D-C28036C65034}" destId="{82D9E9C8-B109-6246-B3C0-A4910277F2C9}" srcOrd="0" destOrd="0" presId="urn:microsoft.com/office/officeart/2005/8/layout/hierarchy1"/>
    <dgm:cxn modelId="{05761071-7C41-5540-B65B-0B7EF9230857}" type="presParOf" srcId="{9CD9C0D0-91CD-A347-8F2D-C28036C65034}" destId="{11721FBF-701C-0641-BCFD-9256A1F926CB}" srcOrd="1" destOrd="0" presId="urn:microsoft.com/office/officeart/2005/8/layout/hierarchy1"/>
    <dgm:cxn modelId="{4F7C067A-A9B2-C043-A9B2-04C171C49A50}" type="presParOf" srcId="{0E5AC108-635A-C549-B8C0-9B1CB79D19AB}" destId="{B956CD4B-C5B2-7B48-9AD7-D2F3D88EA27A}" srcOrd="1" destOrd="0" presId="urn:microsoft.com/office/officeart/2005/8/layout/hierarchy1"/>
    <dgm:cxn modelId="{B08881B3-39C8-C443-AAAE-F93325BD7E7C}" type="presParOf" srcId="{B956CD4B-C5B2-7B48-9AD7-D2F3D88EA27A}" destId="{34549839-20B0-D44E-9E94-C4477E0424D1}" srcOrd="0" destOrd="0" presId="urn:microsoft.com/office/officeart/2005/8/layout/hierarchy1"/>
    <dgm:cxn modelId="{357CDE3B-F1C7-544D-B24B-0492A2976556}" type="presParOf" srcId="{B956CD4B-C5B2-7B48-9AD7-D2F3D88EA27A}" destId="{2E77BFC8-5C7A-4C49-804A-A20F8EAB8CCF}" srcOrd="1" destOrd="0" presId="urn:microsoft.com/office/officeart/2005/8/layout/hierarchy1"/>
    <dgm:cxn modelId="{F74D70C4-E2CA-FB43-B454-3DA13AD6E50E}" type="presParOf" srcId="{2E77BFC8-5C7A-4C49-804A-A20F8EAB8CCF}" destId="{8D1037E2-F328-8A4D-8109-F03604A968D3}" srcOrd="0" destOrd="0" presId="urn:microsoft.com/office/officeart/2005/8/layout/hierarchy1"/>
    <dgm:cxn modelId="{5901DD72-7840-F647-BDF9-4FA701D3FB69}" type="presParOf" srcId="{8D1037E2-F328-8A4D-8109-F03604A968D3}" destId="{4DF8D0A6-2B06-864A-A4AC-2CB02805E7EE}" srcOrd="0" destOrd="0" presId="urn:microsoft.com/office/officeart/2005/8/layout/hierarchy1"/>
    <dgm:cxn modelId="{80684182-79D3-C044-8B00-CB3939FA1FE1}" type="presParOf" srcId="{8D1037E2-F328-8A4D-8109-F03604A968D3}" destId="{7235DBAB-0827-D24F-98AF-5B587B2E486F}" srcOrd="1" destOrd="0" presId="urn:microsoft.com/office/officeart/2005/8/layout/hierarchy1"/>
    <dgm:cxn modelId="{3EAE2550-C5D2-F248-BC1D-504608400A65}" type="presParOf" srcId="{2E77BFC8-5C7A-4C49-804A-A20F8EAB8CCF}" destId="{7A7F6430-CEEF-7E45-8056-5B4DB62A763A}" srcOrd="1" destOrd="0" presId="urn:microsoft.com/office/officeart/2005/8/layout/hierarchy1"/>
    <dgm:cxn modelId="{9AF794D3-EE5C-044C-A80F-B821C40B5B9D}" type="presParOf" srcId="{7A7F6430-CEEF-7E45-8056-5B4DB62A763A}" destId="{A98B5586-BE85-DE43-A5F4-35983BD11BAB}" srcOrd="0" destOrd="0" presId="urn:microsoft.com/office/officeart/2005/8/layout/hierarchy1"/>
    <dgm:cxn modelId="{C7AE8B43-4553-0D4B-A74D-46D06B1D9D87}" type="presParOf" srcId="{7A7F6430-CEEF-7E45-8056-5B4DB62A763A}" destId="{6DFC7932-D788-1B43-872A-3BCA572B3256}" srcOrd="1" destOrd="0" presId="urn:microsoft.com/office/officeart/2005/8/layout/hierarchy1"/>
    <dgm:cxn modelId="{FD438C35-D855-B24D-B69E-962FBD2D8A4B}" type="presParOf" srcId="{6DFC7932-D788-1B43-872A-3BCA572B3256}" destId="{E7D08FEB-E5CE-9942-8186-7308AB151F61}" srcOrd="0" destOrd="0" presId="urn:microsoft.com/office/officeart/2005/8/layout/hierarchy1"/>
    <dgm:cxn modelId="{0B9C3E43-9C6D-6D4C-A175-EFF2D306AB1F}" type="presParOf" srcId="{E7D08FEB-E5CE-9942-8186-7308AB151F61}" destId="{2FEFA2FC-13BB-424A-8E4D-F734E21AA67D}" srcOrd="0" destOrd="0" presId="urn:microsoft.com/office/officeart/2005/8/layout/hierarchy1"/>
    <dgm:cxn modelId="{FF585562-B7CC-CA4E-8FA5-BBF181C1DAE5}" type="presParOf" srcId="{E7D08FEB-E5CE-9942-8186-7308AB151F61}" destId="{5F065147-656F-6B43-9300-1B4D16E6C65D}" srcOrd="1" destOrd="0" presId="urn:microsoft.com/office/officeart/2005/8/layout/hierarchy1"/>
    <dgm:cxn modelId="{42244488-77F0-BF46-8C0A-A0EB5771D95C}" type="presParOf" srcId="{6DFC7932-D788-1B43-872A-3BCA572B3256}" destId="{BF6B9115-DA58-6542-A0AC-BD3B202969C5}" srcOrd="1" destOrd="0" presId="urn:microsoft.com/office/officeart/2005/8/layout/hierarchy1"/>
    <dgm:cxn modelId="{3264D66E-628A-2947-9E72-5F4740983E87}" type="presParOf" srcId="{7A7F6430-CEEF-7E45-8056-5B4DB62A763A}" destId="{CAA7C1E8-C0AD-0746-8658-94062A71FA29}" srcOrd="2" destOrd="0" presId="urn:microsoft.com/office/officeart/2005/8/layout/hierarchy1"/>
    <dgm:cxn modelId="{00C204E5-4FB6-8E43-8E2C-D3A1A5418C36}" type="presParOf" srcId="{7A7F6430-CEEF-7E45-8056-5B4DB62A763A}" destId="{F8F7BB54-CED0-F948-8F7C-73EF129131D7}" srcOrd="3" destOrd="0" presId="urn:microsoft.com/office/officeart/2005/8/layout/hierarchy1"/>
    <dgm:cxn modelId="{3A5DE3EC-A093-DE4B-8E68-C77FA967671E}" type="presParOf" srcId="{F8F7BB54-CED0-F948-8F7C-73EF129131D7}" destId="{D62E852E-CA47-9E43-B0B1-482261B4E821}" srcOrd="0" destOrd="0" presId="urn:microsoft.com/office/officeart/2005/8/layout/hierarchy1"/>
    <dgm:cxn modelId="{A8475E3D-DE44-E345-BD6C-BD5C427F3246}" type="presParOf" srcId="{D62E852E-CA47-9E43-B0B1-482261B4E821}" destId="{3CF24D8D-84FE-C146-9141-F20C35618777}" srcOrd="0" destOrd="0" presId="urn:microsoft.com/office/officeart/2005/8/layout/hierarchy1"/>
    <dgm:cxn modelId="{2E1BA4AD-81FF-AF4A-B236-6AB2A596A7E3}" type="presParOf" srcId="{D62E852E-CA47-9E43-B0B1-482261B4E821}" destId="{52B18D07-62DB-0A4B-A03E-530FB897176D}" srcOrd="1" destOrd="0" presId="urn:microsoft.com/office/officeart/2005/8/layout/hierarchy1"/>
    <dgm:cxn modelId="{BA67A526-EC2C-3544-B522-5E20824B8A47}" type="presParOf" srcId="{F8F7BB54-CED0-F948-8F7C-73EF129131D7}" destId="{8EFF0D5C-674D-BA44-8B80-DF68D7D9C954}" srcOrd="1" destOrd="0" presId="urn:microsoft.com/office/officeart/2005/8/layout/hierarchy1"/>
    <dgm:cxn modelId="{D1F4E5DA-9C7C-DE4E-B0B4-6F46109A7A20}" type="presParOf" srcId="{7A7F6430-CEEF-7E45-8056-5B4DB62A763A}" destId="{A3B708CE-656D-A548-8948-26046904B012}" srcOrd="4" destOrd="0" presId="urn:microsoft.com/office/officeart/2005/8/layout/hierarchy1"/>
    <dgm:cxn modelId="{A4CD182F-7C9F-D549-8513-66191CE4084F}" type="presParOf" srcId="{7A7F6430-CEEF-7E45-8056-5B4DB62A763A}" destId="{C7C1CE51-7DD6-E747-8792-146427294EA6}" srcOrd="5" destOrd="0" presId="urn:microsoft.com/office/officeart/2005/8/layout/hierarchy1"/>
    <dgm:cxn modelId="{1AA22B07-BFAD-A34A-951B-B0B1287D01E2}" type="presParOf" srcId="{C7C1CE51-7DD6-E747-8792-146427294EA6}" destId="{4283AF85-3CE2-E740-BFA4-5C6D71C3670B}" srcOrd="0" destOrd="0" presId="urn:microsoft.com/office/officeart/2005/8/layout/hierarchy1"/>
    <dgm:cxn modelId="{45DB6E5E-FF61-DB47-B7F9-21858A0B218C}" type="presParOf" srcId="{4283AF85-3CE2-E740-BFA4-5C6D71C3670B}" destId="{DEC629A2-7090-0844-BDA7-85DCE8B64D42}" srcOrd="0" destOrd="0" presId="urn:microsoft.com/office/officeart/2005/8/layout/hierarchy1"/>
    <dgm:cxn modelId="{4D9361E6-E80F-E143-BAE0-98FCB9829275}" type="presParOf" srcId="{4283AF85-3CE2-E740-BFA4-5C6D71C3670B}" destId="{E8C7DF42-DC2F-174F-A9D7-B3AE40A7C8FF}" srcOrd="1" destOrd="0" presId="urn:microsoft.com/office/officeart/2005/8/layout/hierarchy1"/>
    <dgm:cxn modelId="{AFC221D2-D514-2544-974D-D3D3820B49D6}" type="presParOf" srcId="{C7C1CE51-7DD6-E747-8792-146427294EA6}" destId="{0B7CA19F-8235-9B44-91A1-079E0E303BF4}" srcOrd="1" destOrd="0" presId="urn:microsoft.com/office/officeart/2005/8/layout/hierarchy1"/>
    <dgm:cxn modelId="{199A71C5-558B-3244-9049-F59871594D47}" type="presParOf" srcId="{B956CD4B-C5B2-7B48-9AD7-D2F3D88EA27A}" destId="{A7144D5F-45FA-B54B-B630-875ED7FAFE62}" srcOrd="2" destOrd="0" presId="urn:microsoft.com/office/officeart/2005/8/layout/hierarchy1"/>
    <dgm:cxn modelId="{2DA4E144-521E-AB44-B988-38406BA40711}" type="presParOf" srcId="{B956CD4B-C5B2-7B48-9AD7-D2F3D88EA27A}" destId="{2B86E34C-853E-144C-B121-336E4FF81BB7}" srcOrd="3" destOrd="0" presId="urn:microsoft.com/office/officeart/2005/8/layout/hierarchy1"/>
    <dgm:cxn modelId="{66A08568-ADFD-CE4B-832E-452AE9DBE0BA}" type="presParOf" srcId="{2B86E34C-853E-144C-B121-336E4FF81BB7}" destId="{B9CC528A-03FB-9848-843F-5FBCB7A4D4A6}" srcOrd="0" destOrd="0" presId="urn:microsoft.com/office/officeart/2005/8/layout/hierarchy1"/>
    <dgm:cxn modelId="{C2305E2D-A598-E744-87F1-72199E897ED8}" type="presParOf" srcId="{B9CC528A-03FB-9848-843F-5FBCB7A4D4A6}" destId="{9887D7F6-B776-3B4D-860C-58DEB4E5A495}" srcOrd="0" destOrd="0" presId="urn:microsoft.com/office/officeart/2005/8/layout/hierarchy1"/>
    <dgm:cxn modelId="{C7BD2412-B9BC-E14E-A4C2-46F6CEC8D50F}" type="presParOf" srcId="{B9CC528A-03FB-9848-843F-5FBCB7A4D4A6}" destId="{96D3C8C6-D1F0-0E4B-862A-F105AB21C59A}" srcOrd="1" destOrd="0" presId="urn:microsoft.com/office/officeart/2005/8/layout/hierarchy1"/>
    <dgm:cxn modelId="{4657DD2B-F374-6C45-ADFC-634E576E812B}" type="presParOf" srcId="{2B86E34C-853E-144C-B121-336E4FF81BB7}" destId="{01CD6285-4D94-F74D-AED0-700DCAA959EE}" srcOrd="1" destOrd="0" presId="urn:microsoft.com/office/officeart/2005/8/layout/hierarchy1"/>
    <dgm:cxn modelId="{56D51963-8BA3-F74E-AEED-4BEADE2E3B7F}" type="presParOf" srcId="{01CD6285-4D94-F74D-AED0-700DCAA959EE}" destId="{A1A974CF-531A-6040-B02B-EB36C7353E8A}" srcOrd="0" destOrd="0" presId="urn:microsoft.com/office/officeart/2005/8/layout/hierarchy1"/>
    <dgm:cxn modelId="{681F7F68-D565-B349-A31C-F7256BD505F4}" type="presParOf" srcId="{01CD6285-4D94-F74D-AED0-700DCAA959EE}" destId="{6915A0FC-5AC7-C84A-9D3B-C825F53CFE45}" srcOrd="1" destOrd="0" presId="urn:microsoft.com/office/officeart/2005/8/layout/hierarchy1"/>
    <dgm:cxn modelId="{245A5D8E-27F0-3E4E-A9F3-53D5043D71E4}" type="presParOf" srcId="{6915A0FC-5AC7-C84A-9D3B-C825F53CFE45}" destId="{61B8A081-06DE-BD42-99BF-D66827E4736D}" srcOrd="0" destOrd="0" presId="urn:microsoft.com/office/officeart/2005/8/layout/hierarchy1"/>
    <dgm:cxn modelId="{81D1EB46-ABF6-0545-8A65-8C45A55AB544}" type="presParOf" srcId="{61B8A081-06DE-BD42-99BF-D66827E4736D}" destId="{B3077DC1-AB86-164A-A73B-B707D62D1A27}" srcOrd="0" destOrd="0" presId="urn:microsoft.com/office/officeart/2005/8/layout/hierarchy1"/>
    <dgm:cxn modelId="{8DB07674-63DA-DE40-902B-E9C5BDF2414F}" type="presParOf" srcId="{61B8A081-06DE-BD42-99BF-D66827E4736D}" destId="{F88527F4-C33C-4F4D-8D74-9F724D300FC0}" srcOrd="1" destOrd="0" presId="urn:microsoft.com/office/officeart/2005/8/layout/hierarchy1"/>
    <dgm:cxn modelId="{35AB751C-2DA9-4843-AE6C-0FD7530E6FAA}" type="presParOf" srcId="{6915A0FC-5AC7-C84A-9D3B-C825F53CFE45}" destId="{1E4655BB-ACFF-C941-9CFD-AA0DC112745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A974CF-531A-6040-B02B-EB36C7353E8A}">
      <dsp:nvSpPr>
        <dsp:cNvPr id="0" name=""/>
        <dsp:cNvSpPr/>
      </dsp:nvSpPr>
      <dsp:spPr>
        <a:xfrm>
          <a:off x="6780048" y="1475418"/>
          <a:ext cx="2527138" cy="503854"/>
        </a:xfrm>
        <a:custGeom>
          <a:avLst/>
          <a:gdLst/>
          <a:ahLst/>
          <a:cxnLst/>
          <a:rect l="0" t="0" r="0" b="0"/>
          <a:pathLst>
            <a:path>
              <a:moveTo>
                <a:pt x="0" y="0"/>
              </a:moveTo>
              <a:lnTo>
                <a:pt x="0" y="172050"/>
              </a:lnTo>
              <a:lnTo>
                <a:pt x="2527138" y="172050"/>
              </a:lnTo>
              <a:lnTo>
                <a:pt x="2527138" y="50385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7144D5F-45FA-B54B-B630-875ED7FAFE62}">
      <dsp:nvSpPr>
        <dsp:cNvPr id="0" name=""/>
        <dsp:cNvSpPr/>
      </dsp:nvSpPr>
      <dsp:spPr>
        <a:xfrm>
          <a:off x="1277030" y="494820"/>
          <a:ext cx="5503017" cy="536058"/>
        </a:xfrm>
        <a:custGeom>
          <a:avLst/>
          <a:gdLst/>
          <a:ahLst/>
          <a:cxnLst/>
          <a:rect l="0" t="0" r="0" b="0"/>
          <a:pathLst>
            <a:path>
              <a:moveTo>
                <a:pt x="0" y="536058"/>
              </a:moveTo>
              <a:lnTo>
                <a:pt x="5503017" y="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B708CE-656D-A548-8948-26046904B012}">
      <dsp:nvSpPr>
        <dsp:cNvPr id="0" name=""/>
        <dsp:cNvSpPr/>
      </dsp:nvSpPr>
      <dsp:spPr>
        <a:xfrm>
          <a:off x="2633322" y="2916395"/>
          <a:ext cx="3930974" cy="464872"/>
        </a:xfrm>
        <a:custGeom>
          <a:avLst/>
          <a:gdLst/>
          <a:ahLst/>
          <a:cxnLst/>
          <a:rect l="0" t="0" r="0" b="0"/>
          <a:pathLst>
            <a:path>
              <a:moveTo>
                <a:pt x="0" y="0"/>
              </a:moveTo>
              <a:lnTo>
                <a:pt x="0" y="133067"/>
              </a:lnTo>
              <a:lnTo>
                <a:pt x="3930974" y="133067"/>
              </a:lnTo>
              <a:lnTo>
                <a:pt x="3930974" y="464872"/>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AA7C1E8-C0AD-0746-8658-94062A71FA29}">
      <dsp:nvSpPr>
        <dsp:cNvPr id="0" name=""/>
        <dsp:cNvSpPr/>
      </dsp:nvSpPr>
      <dsp:spPr>
        <a:xfrm>
          <a:off x="2633322" y="2916395"/>
          <a:ext cx="1728294" cy="877216"/>
        </a:xfrm>
        <a:custGeom>
          <a:avLst/>
          <a:gdLst/>
          <a:ahLst/>
          <a:cxnLst/>
          <a:rect l="0" t="0" r="0" b="0"/>
          <a:pathLst>
            <a:path>
              <a:moveTo>
                <a:pt x="0" y="0"/>
              </a:moveTo>
              <a:lnTo>
                <a:pt x="0" y="545412"/>
              </a:lnTo>
              <a:lnTo>
                <a:pt x="1728294" y="545412"/>
              </a:lnTo>
              <a:lnTo>
                <a:pt x="1728294" y="87721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98B5586-BE85-DE43-A5F4-35983BD11BAB}">
      <dsp:nvSpPr>
        <dsp:cNvPr id="0" name=""/>
        <dsp:cNvSpPr/>
      </dsp:nvSpPr>
      <dsp:spPr>
        <a:xfrm>
          <a:off x="1810455" y="2916395"/>
          <a:ext cx="822867" cy="993983"/>
        </a:xfrm>
        <a:custGeom>
          <a:avLst/>
          <a:gdLst/>
          <a:ahLst/>
          <a:cxnLst/>
          <a:rect l="0" t="0" r="0" b="0"/>
          <a:pathLst>
            <a:path>
              <a:moveTo>
                <a:pt x="822867" y="0"/>
              </a:moveTo>
              <a:lnTo>
                <a:pt x="822867" y="662178"/>
              </a:lnTo>
              <a:lnTo>
                <a:pt x="0" y="662178"/>
              </a:lnTo>
              <a:lnTo>
                <a:pt x="0" y="99398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4549839-20B0-D44E-9E94-C4477E0424D1}">
      <dsp:nvSpPr>
        <dsp:cNvPr id="0" name=""/>
        <dsp:cNvSpPr/>
      </dsp:nvSpPr>
      <dsp:spPr>
        <a:xfrm>
          <a:off x="1277030" y="1030879"/>
          <a:ext cx="1356291" cy="700997"/>
        </a:xfrm>
        <a:custGeom>
          <a:avLst/>
          <a:gdLst/>
          <a:ahLst/>
          <a:cxnLst/>
          <a:rect l="0" t="0" r="0" b="0"/>
          <a:pathLst>
            <a:path>
              <a:moveTo>
                <a:pt x="0" y="0"/>
              </a:moveTo>
              <a:lnTo>
                <a:pt x="0" y="369193"/>
              </a:lnTo>
              <a:lnTo>
                <a:pt x="1356291" y="369193"/>
              </a:lnTo>
              <a:lnTo>
                <a:pt x="1356291" y="70099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2D9E9C8-B109-6246-B3C0-A4910277F2C9}">
      <dsp:nvSpPr>
        <dsp:cNvPr id="0" name=""/>
        <dsp:cNvSpPr/>
      </dsp:nvSpPr>
      <dsp:spPr>
        <a:xfrm>
          <a:off x="186493" y="-5"/>
          <a:ext cx="2181074" cy="1030884"/>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1721FBF-701C-0641-BCFD-9256A1F926CB}">
      <dsp:nvSpPr>
        <dsp:cNvPr id="0" name=""/>
        <dsp:cNvSpPr/>
      </dsp:nvSpPr>
      <dsp:spPr>
        <a:xfrm>
          <a:off x="584459" y="378062"/>
          <a:ext cx="2181074" cy="1030884"/>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G shard</a:t>
          </a:r>
          <a:endParaRPr lang="en-US" sz="2000" kern="1200" dirty="0"/>
        </a:p>
      </dsp:txBody>
      <dsp:txXfrm>
        <a:off x="614653" y="408256"/>
        <a:ext cx="2120686" cy="970496"/>
      </dsp:txXfrm>
    </dsp:sp>
    <dsp:sp modelId="{4DF8D0A6-2B06-864A-A4AC-2CB02805E7EE}">
      <dsp:nvSpPr>
        <dsp:cNvPr id="0" name=""/>
        <dsp:cNvSpPr/>
      </dsp:nvSpPr>
      <dsp:spPr>
        <a:xfrm>
          <a:off x="1753442" y="1731877"/>
          <a:ext cx="1759759" cy="1184518"/>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35DBAB-0827-D24F-98AF-5B587B2E486F}">
      <dsp:nvSpPr>
        <dsp:cNvPr id="0" name=""/>
        <dsp:cNvSpPr/>
      </dsp:nvSpPr>
      <dsp:spPr>
        <a:xfrm>
          <a:off x="2151408" y="2109945"/>
          <a:ext cx="1759759" cy="1184518"/>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P shard 1</a:t>
          </a:r>
          <a:endParaRPr lang="en-US" sz="2000" kern="1200" dirty="0"/>
        </a:p>
      </dsp:txBody>
      <dsp:txXfrm>
        <a:off x="2186101" y="2144638"/>
        <a:ext cx="1690373" cy="1115132"/>
      </dsp:txXfrm>
    </dsp:sp>
    <dsp:sp modelId="{2FEFA2FC-13BB-424A-8E4D-F734E21AA67D}">
      <dsp:nvSpPr>
        <dsp:cNvPr id="0" name=""/>
        <dsp:cNvSpPr/>
      </dsp:nvSpPr>
      <dsp:spPr>
        <a:xfrm>
          <a:off x="943093" y="3910379"/>
          <a:ext cx="1734723" cy="1035819"/>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F065147-656F-6B43-9300-1B4D16E6C65D}">
      <dsp:nvSpPr>
        <dsp:cNvPr id="0" name=""/>
        <dsp:cNvSpPr/>
      </dsp:nvSpPr>
      <dsp:spPr>
        <a:xfrm>
          <a:off x="1341059" y="4288447"/>
          <a:ext cx="1734723" cy="1035819"/>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U shard: [1:, 1:ggg]</a:t>
          </a:r>
          <a:endParaRPr lang="en-US" sz="2000" kern="1200" dirty="0"/>
        </a:p>
      </dsp:txBody>
      <dsp:txXfrm>
        <a:off x="1371397" y="4318785"/>
        <a:ext cx="1674047" cy="975143"/>
      </dsp:txXfrm>
    </dsp:sp>
    <dsp:sp modelId="{3CF24D8D-84FE-C146-9141-F20C35618777}">
      <dsp:nvSpPr>
        <dsp:cNvPr id="0" name=""/>
        <dsp:cNvSpPr/>
      </dsp:nvSpPr>
      <dsp:spPr>
        <a:xfrm>
          <a:off x="3485282" y="3793612"/>
          <a:ext cx="1752667" cy="102797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B18D07-62DB-0A4B-A03E-530FB897176D}">
      <dsp:nvSpPr>
        <dsp:cNvPr id="0" name=""/>
        <dsp:cNvSpPr/>
      </dsp:nvSpPr>
      <dsp:spPr>
        <a:xfrm>
          <a:off x="3883249" y="4171680"/>
          <a:ext cx="1752667" cy="102797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U shard: (1:ggg, 1:qwx]</a:t>
          </a:r>
        </a:p>
      </dsp:txBody>
      <dsp:txXfrm>
        <a:off x="3913357" y="4201788"/>
        <a:ext cx="1692451" cy="967757"/>
      </dsp:txXfrm>
    </dsp:sp>
    <dsp:sp modelId="{DEC629A2-7090-0844-BDA7-85DCE8B64D42}">
      <dsp:nvSpPr>
        <dsp:cNvPr id="0" name=""/>
        <dsp:cNvSpPr/>
      </dsp:nvSpPr>
      <dsp:spPr>
        <a:xfrm>
          <a:off x="5711996" y="3381267"/>
          <a:ext cx="1704601" cy="102472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8C7DF42-DC2F-174F-A9D7-B3AE40A7C8FF}">
      <dsp:nvSpPr>
        <dsp:cNvPr id="0" name=""/>
        <dsp:cNvSpPr/>
      </dsp:nvSpPr>
      <dsp:spPr>
        <a:xfrm>
          <a:off x="6109962" y="3759336"/>
          <a:ext cx="1704601" cy="1024721"/>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U shard: (1:qwx, 1:</a:t>
          </a:r>
          <a:r>
            <a:rPr lang="en-US" sz="2000" kern="1200" dirty="0" smtClean="0">
              <a:latin typeface="Andale Mono"/>
              <a:cs typeface="Andale Mono"/>
            </a:rPr>
            <a:t>∞</a:t>
          </a:r>
          <a:r>
            <a:rPr lang="en-US" sz="2000" kern="1200" dirty="0" smtClean="0"/>
            <a:t>)</a:t>
          </a:r>
        </a:p>
      </dsp:txBody>
      <dsp:txXfrm>
        <a:off x="6139975" y="3789349"/>
        <a:ext cx="1644575" cy="964695"/>
      </dsp:txXfrm>
    </dsp:sp>
    <dsp:sp modelId="{9887D7F6-B776-3B4D-860C-58DEB4E5A495}">
      <dsp:nvSpPr>
        <dsp:cNvPr id="0" name=""/>
        <dsp:cNvSpPr/>
      </dsp:nvSpPr>
      <dsp:spPr>
        <a:xfrm>
          <a:off x="5959410" y="494820"/>
          <a:ext cx="1641277" cy="980598"/>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6D3C8C6-D1F0-0E4B-862A-F105AB21C59A}">
      <dsp:nvSpPr>
        <dsp:cNvPr id="0" name=""/>
        <dsp:cNvSpPr/>
      </dsp:nvSpPr>
      <dsp:spPr>
        <a:xfrm>
          <a:off x="6357376" y="872888"/>
          <a:ext cx="1641277" cy="980598"/>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P shard 2</a:t>
          </a:r>
          <a:endParaRPr lang="en-US" sz="2000" kern="1200" dirty="0"/>
        </a:p>
      </dsp:txBody>
      <dsp:txXfrm>
        <a:off x="6386097" y="901609"/>
        <a:ext cx="1583835" cy="923156"/>
      </dsp:txXfrm>
    </dsp:sp>
    <dsp:sp modelId="{B3077DC1-AB86-164A-A73B-B707D62D1A27}">
      <dsp:nvSpPr>
        <dsp:cNvPr id="0" name=""/>
        <dsp:cNvSpPr/>
      </dsp:nvSpPr>
      <dsp:spPr>
        <a:xfrm>
          <a:off x="8433485" y="1979273"/>
          <a:ext cx="1747402" cy="102278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88527F4-C33C-4F4D-8D74-9F724D300FC0}">
      <dsp:nvSpPr>
        <dsp:cNvPr id="0" name=""/>
        <dsp:cNvSpPr/>
      </dsp:nvSpPr>
      <dsp:spPr>
        <a:xfrm>
          <a:off x="8831452" y="2357341"/>
          <a:ext cx="1747402" cy="102278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U shard:</a:t>
          </a:r>
        </a:p>
        <a:p>
          <a:pPr lvl="0" algn="ctr" defTabSz="889000">
            <a:lnSpc>
              <a:spcPct val="90000"/>
            </a:lnSpc>
            <a:spcBef>
              <a:spcPct val="0"/>
            </a:spcBef>
            <a:spcAft>
              <a:spcPct val="35000"/>
            </a:spcAft>
          </a:pPr>
          <a:r>
            <a:rPr lang="en-US" sz="2000" kern="1200" dirty="0" smtClean="0"/>
            <a:t>[2:, 2:</a:t>
          </a:r>
          <a:r>
            <a:rPr lang="en-US" sz="2000" kern="1200" dirty="0" smtClean="0">
              <a:latin typeface="Andale Mono"/>
              <a:cs typeface="Andale Mono"/>
            </a:rPr>
            <a:t>∞</a:t>
          </a:r>
          <a:r>
            <a:rPr lang="en-US" sz="2000" kern="1200" dirty="0" smtClean="0"/>
            <a:t>)</a:t>
          </a:r>
          <a:endParaRPr lang="en-US" sz="2000" kern="1200" dirty="0"/>
        </a:p>
      </dsp:txBody>
      <dsp:txXfrm>
        <a:off x="8861408" y="2387297"/>
        <a:ext cx="1687490" cy="96287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E0E1E0-0CB4-1649-8164-0B9CCDC5E0ED}" type="datetimeFigureOut">
              <a:rPr lang="en-US" smtClean="0"/>
              <a:pPr/>
              <a:t>6/11/14</a:t>
            </a:fld>
            <a:endParaRPr lang="en-US"/>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82D980-B585-574E-A40D-6418E1AC5FA0}" type="slidenum">
              <a:rPr lang="en-US" smtClean="0"/>
              <a:pPr/>
              <a:t>‹#›</a:t>
            </a:fld>
            <a:endParaRPr lang="en-US"/>
          </a:p>
        </p:txBody>
      </p:sp>
    </p:spTree>
    <p:extLst>
      <p:ext uri="{BB962C8B-B14F-4D97-AF65-F5344CB8AC3E}">
        <p14:creationId xmlns:p14="http://schemas.microsoft.com/office/powerpoint/2010/main" val="378447716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Jeff</a:t>
            </a:r>
            <a:r>
              <a:rPr lang="en-US" baseline="0" dirty="0" smtClean="0"/>
              <a:t> Johnson, software engineer at Facebook on the Core Data group.</a:t>
            </a:r>
          </a:p>
          <a:p>
            <a:r>
              <a:rPr lang="en-US" baseline="0" dirty="0" smtClean="0"/>
              <a:t>New project called Apollo, distributed database around strong </a:t>
            </a:r>
            <a:r>
              <a:rPr lang="en-US" baseline="0" dirty="0" smtClean="0"/>
              <a:t>consistency using </a:t>
            </a:r>
            <a:r>
              <a:rPr lang="en-US" baseline="0" dirty="0" err="1" smtClean="0"/>
              <a:t>Paxos</a:t>
            </a:r>
            <a:r>
              <a:rPr lang="en-US" baseline="0" dirty="0" smtClean="0"/>
              <a:t>-like protocols. </a:t>
            </a:r>
            <a:r>
              <a:rPr lang="en-US" baseline="0" dirty="0" smtClean="0"/>
              <a:t>Will talk about motivations, what it looks like, and how we’re exploring it at FB.</a:t>
            </a:r>
          </a:p>
          <a:p>
            <a:endParaRPr lang="en-US" baseline="0" dirty="0" smtClean="0"/>
          </a:p>
          <a:p>
            <a:r>
              <a:rPr lang="en-US" baseline="0" dirty="0" smtClean="0"/>
              <a:t> &lt;describe Core Data&gt;</a:t>
            </a:r>
          </a:p>
        </p:txBody>
      </p:sp>
      <p:sp>
        <p:nvSpPr>
          <p:cNvPr id="4" name="Slide Number Placeholder 3"/>
          <p:cNvSpPr>
            <a:spLocks noGrp="1"/>
          </p:cNvSpPr>
          <p:nvPr>
            <p:ph type="sldNum" sz="quarter" idx="10"/>
          </p:nvPr>
        </p:nvSpPr>
        <p:spPr/>
        <p:txBody>
          <a:bodyPr/>
          <a:lstStyle/>
          <a:p>
            <a:fld id="{F482D980-B585-574E-A40D-6418E1AC5FA0}" type="slidenum">
              <a:rPr lang="en-US" smtClean="0"/>
              <a:pPr/>
              <a:t>1</a:t>
            </a:fld>
            <a:endParaRPr lang="en-US"/>
          </a:p>
        </p:txBody>
      </p:sp>
    </p:spTree>
    <p:extLst>
      <p:ext uri="{BB962C8B-B14F-4D97-AF65-F5344CB8AC3E}">
        <p14:creationId xmlns:p14="http://schemas.microsoft.com/office/powerpoint/2010/main" val="2446167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Apollo is written entirely in C++11 using the Thrift2 RPC framework (Facebook’s extensions to it)</a:t>
            </a:r>
          </a:p>
          <a:p>
            <a:endParaRPr lang="en-US" dirty="0" smtClean="0"/>
          </a:p>
          <a:p>
            <a:r>
              <a:rPr lang="en-US" dirty="0" smtClean="0"/>
              <a:t>Is a</a:t>
            </a:r>
            <a:r>
              <a:rPr lang="en-US" baseline="0" dirty="0" smtClean="0"/>
              <a:t> </a:t>
            </a:r>
            <a:r>
              <a:rPr lang="en-US" baseline="0" dirty="0" err="1" smtClean="0"/>
              <a:t>sharded</a:t>
            </a:r>
            <a:r>
              <a:rPr lang="en-US" baseline="0" dirty="0" smtClean="0"/>
              <a:t> storage system, with different buckets for different pieces of data, rather akin to </a:t>
            </a:r>
            <a:r>
              <a:rPr lang="en-US" baseline="0" dirty="0" err="1" smtClean="0"/>
              <a:t>Hbase</a:t>
            </a:r>
            <a:r>
              <a:rPr lang="en-US" baseline="0" dirty="0" smtClean="0"/>
              <a:t> region servers.</a:t>
            </a:r>
            <a:endParaRPr lang="en-US" dirty="0" smtClean="0"/>
          </a:p>
          <a:p>
            <a:endParaRPr lang="en-US" dirty="0" smtClean="0"/>
          </a:p>
          <a:p>
            <a:r>
              <a:rPr lang="en-US" dirty="0" smtClean="0"/>
              <a:t>Taking</a:t>
            </a:r>
            <a:r>
              <a:rPr lang="en-US" baseline="0" dirty="0" smtClean="0"/>
              <a:t> a different approach, we decided to make a system out of a quorum consensus protocol like </a:t>
            </a:r>
            <a:r>
              <a:rPr lang="en-US" baseline="0" dirty="0" err="1" smtClean="0"/>
              <a:t>Paxos</a:t>
            </a:r>
            <a:r>
              <a:rPr lang="en-US" baseline="0" dirty="0" smtClean="0"/>
              <a:t>.</a:t>
            </a:r>
          </a:p>
          <a:p>
            <a:endParaRPr lang="en-US" baseline="0" dirty="0" smtClean="0"/>
          </a:p>
          <a:p>
            <a:r>
              <a:rPr lang="en-US" dirty="0" smtClean="0"/>
              <a:t>We build the quorum using collections of servers, typically</a:t>
            </a:r>
            <a:r>
              <a:rPr lang="en-US" baseline="0" dirty="0" smtClean="0"/>
              <a:t> 3, that we call a shard. This is the core building block of Apollo.</a:t>
            </a:r>
            <a:endParaRPr lang="en-US" dirty="0" smtClean="0"/>
          </a:p>
          <a:p>
            <a:endParaRPr lang="en-US" dirty="0" smtClean="0"/>
          </a:p>
          <a:p>
            <a:r>
              <a:rPr lang="en-US" dirty="0" smtClean="0"/>
              <a:t>If you aren’t familiar with </a:t>
            </a:r>
            <a:r>
              <a:rPr lang="en-US" dirty="0" err="1" smtClean="0"/>
              <a:t>Paxos</a:t>
            </a:r>
            <a:r>
              <a:rPr lang="en-US" dirty="0" smtClean="0"/>
              <a:t>, this</a:t>
            </a:r>
            <a:r>
              <a:rPr lang="en-US" baseline="0" dirty="0" smtClean="0"/>
              <a:t> kind of data replication is tolerant to minority server failure. You can run a shard of any number of servers, odd ideally, but in order for an update to be accepted it must be voted on by a majority of servers within a shard.</a:t>
            </a:r>
          </a:p>
          <a:p>
            <a:endParaRPr lang="en-US" baseline="0" dirty="0" smtClean="0"/>
          </a:p>
          <a:p>
            <a:r>
              <a:rPr lang="en-US" baseline="0" dirty="0" smtClean="0"/>
              <a:t>In order for an update to complete, it will have to make its way to a majority of servers first.</a:t>
            </a:r>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10</a:t>
            </a:fld>
            <a:endParaRPr lang="en-US"/>
          </a:p>
        </p:txBody>
      </p:sp>
    </p:spTree>
    <p:extLst>
      <p:ext uri="{BB962C8B-B14F-4D97-AF65-F5344CB8AC3E}">
        <p14:creationId xmlns:p14="http://schemas.microsoft.com/office/powerpoint/2010/main" val="15468463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Build system out of collections</a:t>
            </a:r>
            <a:r>
              <a:rPr lang="en-US" baseline="0" dirty="0" smtClean="0"/>
              <a:t> of shards.</a:t>
            </a:r>
            <a:endParaRPr lang="en-US" dirty="0" smtClean="0"/>
          </a:p>
          <a:p>
            <a:r>
              <a:rPr lang="en-US" dirty="0" smtClean="0"/>
              <a:t>Analogy: HDFS. More control over</a:t>
            </a:r>
            <a:r>
              <a:rPr lang="en-US" baseline="0" dirty="0" smtClean="0"/>
              <a:t> the storage, strong consistency, atomic operations</a:t>
            </a:r>
            <a:endParaRPr lang="en-US" dirty="0" smtClean="0"/>
          </a:p>
          <a:p>
            <a:r>
              <a:rPr lang="en-US" dirty="0" smtClean="0"/>
              <a:t>1000s of shards. Hierarchy of shards.</a:t>
            </a:r>
          </a:p>
          <a:p>
            <a:r>
              <a:rPr lang="en-US" dirty="0" smtClean="0"/>
              <a:t>Internal</a:t>
            </a:r>
            <a:r>
              <a:rPr lang="en-US" baseline="0" dirty="0" smtClean="0"/>
              <a:t> logic runs in a FT manner</a:t>
            </a:r>
            <a:endParaRPr lang="en-US" dirty="0" smtClean="0"/>
          </a:p>
          <a:p>
            <a:r>
              <a:rPr lang="en-US" dirty="0" smtClean="0"/>
              <a:t>Always</a:t>
            </a:r>
            <a:r>
              <a:rPr lang="en-US" baseline="0" dirty="0" smtClean="0"/>
              <a:t> availability issues, don’t sweep under rug. Shards are independent.</a:t>
            </a:r>
          </a:p>
          <a:p>
            <a:r>
              <a:rPr lang="en-US" dirty="0" smtClean="0"/>
              <a:t>What</a:t>
            </a:r>
            <a:r>
              <a:rPr lang="en-US" baseline="0" dirty="0" smtClean="0"/>
              <a:t> kind of storage system is Apollo trying to be?</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11</a:t>
            </a:fld>
            <a:endParaRPr lang="en-US"/>
          </a:p>
        </p:txBody>
      </p:sp>
    </p:spTree>
    <p:extLst>
      <p:ext uri="{BB962C8B-B14F-4D97-AF65-F5344CB8AC3E}">
        <p14:creationId xmlns:p14="http://schemas.microsoft.com/office/powerpoint/2010/main" val="1546846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sweet spot that Apollo is initially aiming for is online, low-latency storage. Especially with flash and in-memory, though spinning disk can work too.</a:t>
            </a:r>
          </a:p>
          <a:p>
            <a:r>
              <a:rPr lang="en-US" baseline="0" dirty="0" smtClean="0"/>
              <a:t>We care a lot about flexibility of API, especially giving people the power of atomic transactions. We’re not just a K/V store, though we’re not “document oriented” or the like. We’re data structure oriented – strings, sets, maps, queues, trees, etc., like </a:t>
            </a:r>
            <a:r>
              <a:rPr lang="en-US" baseline="0" dirty="0" err="1" smtClean="0"/>
              <a:t>Redis</a:t>
            </a:r>
            <a:r>
              <a:rPr lang="en-US" baseline="0" dirty="0" smtClean="0"/>
              <a:t>, but hopefully stronger.</a:t>
            </a:r>
          </a:p>
          <a:p>
            <a:r>
              <a:rPr lang="en-US" baseline="0" dirty="0" smtClean="0"/>
              <a:t>Storage size: small to lower large. Not for data archiving. Requires replicas of data. Erasure coding, log-only replicas and the like are something we’re considering for larger scale.</a:t>
            </a:r>
          </a:p>
          <a:p>
            <a:r>
              <a:rPr lang="en-US" baseline="0" dirty="0" smtClean="0"/>
              <a:t>We expose to the user some considerations of datacenter and shard placement.</a:t>
            </a:r>
          </a:p>
          <a:p>
            <a:r>
              <a:rPr lang="en-US" baseline="0" dirty="0" smtClean="0"/>
              <a:t>What does the building block look like?</a:t>
            </a:r>
          </a:p>
        </p:txBody>
      </p:sp>
      <p:sp>
        <p:nvSpPr>
          <p:cNvPr id="4" name="Slide Number Placeholder 3"/>
          <p:cNvSpPr>
            <a:spLocks noGrp="1"/>
          </p:cNvSpPr>
          <p:nvPr>
            <p:ph type="sldNum" sz="quarter" idx="10"/>
          </p:nvPr>
        </p:nvSpPr>
        <p:spPr/>
        <p:txBody>
          <a:bodyPr/>
          <a:lstStyle/>
          <a:p>
            <a:fld id="{F482D980-B585-574E-A40D-6418E1AC5FA0}" type="slidenum">
              <a:rPr lang="en-US" smtClean="0"/>
              <a:pPr/>
              <a:t>12</a:t>
            </a:fld>
            <a:endParaRPr lang="en-US"/>
          </a:p>
        </p:txBody>
      </p:sp>
    </p:spTree>
    <p:extLst>
      <p:ext uri="{BB962C8B-B14F-4D97-AF65-F5344CB8AC3E}">
        <p14:creationId xmlns:p14="http://schemas.microsoft.com/office/powerpoint/2010/main" val="3221325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over the components of a shard.</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13</a:t>
            </a:fld>
            <a:endParaRPr lang="en-US"/>
          </a:p>
        </p:txBody>
      </p:sp>
    </p:spTree>
    <p:extLst>
      <p:ext uri="{BB962C8B-B14F-4D97-AF65-F5344CB8AC3E}">
        <p14:creationId xmlns:p14="http://schemas.microsoft.com/office/powerpoint/2010/main" val="40649955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components. </a:t>
            </a:r>
          </a:p>
          <a:p>
            <a:r>
              <a:rPr lang="en-US" dirty="0" smtClean="0"/>
              <a:t>1. Raft, Stanford, strong </a:t>
            </a:r>
            <a:r>
              <a:rPr lang="en-US" dirty="0" err="1" smtClean="0"/>
              <a:t>leadered</a:t>
            </a:r>
            <a:r>
              <a:rPr lang="en-US" dirty="0" smtClean="0"/>
              <a:t>. Compare with </a:t>
            </a:r>
            <a:r>
              <a:rPr lang="en-US" dirty="0" err="1" smtClean="0"/>
              <a:t>Paxos</a:t>
            </a:r>
            <a:r>
              <a:rPr lang="en-US" dirty="0" smtClean="0"/>
              <a:t>. Looking at leaderless multi-</a:t>
            </a:r>
            <a:r>
              <a:rPr lang="en-US" dirty="0" err="1" smtClean="0"/>
              <a:t>Paxos</a:t>
            </a:r>
            <a:r>
              <a:rPr lang="en-US" dirty="0" smtClean="0"/>
              <a:t>.</a:t>
            </a:r>
            <a:endParaRPr lang="en-US" baseline="0" dirty="0" smtClean="0"/>
          </a:p>
          <a:p>
            <a:r>
              <a:rPr lang="en-US" baseline="0" dirty="0" smtClean="0"/>
              <a:t>2. Persistent storage, committed actions written. Not just K/V. </a:t>
            </a:r>
            <a:r>
              <a:rPr lang="en-US" baseline="0" dirty="0" err="1" smtClean="0"/>
              <a:t>RocksDB</a:t>
            </a:r>
            <a:r>
              <a:rPr lang="en-US" baseline="0" dirty="0" smtClean="0"/>
              <a:t> (is KV but not necessarily exposed as such), MySQL. Multiple indices, B-Tree, etc.</a:t>
            </a:r>
          </a:p>
          <a:p>
            <a:r>
              <a:rPr lang="en-US" baseline="0" dirty="0" smtClean="0"/>
              <a:t>3. User storage APIs. Data structure, atomic. CRDT types</a:t>
            </a:r>
          </a:p>
          <a:p>
            <a:r>
              <a:rPr lang="en-US" baseline="0" dirty="0" smtClean="0"/>
              <a:t>4. Code execution: fault tolerant</a:t>
            </a:r>
          </a:p>
          <a:p>
            <a:endParaRPr lang="en-US" baseline="0" dirty="0" smtClean="0"/>
          </a:p>
          <a:p>
            <a:r>
              <a:rPr lang="en-US" baseline="0" dirty="0" smtClean="0"/>
              <a:t>Talk about </a:t>
            </a:r>
            <a:r>
              <a:rPr lang="en-US" baseline="0" dirty="0" smtClean="0"/>
              <a:t>Raft next</a:t>
            </a:r>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14</a:t>
            </a:fld>
            <a:endParaRPr lang="en-US"/>
          </a:p>
        </p:txBody>
      </p:sp>
    </p:spTree>
    <p:extLst>
      <p:ext uri="{BB962C8B-B14F-4D97-AF65-F5344CB8AC3E}">
        <p14:creationId xmlns:p14="http://schemas.microsoft.com/office/powerpoint/2010/main" val="8366886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 consensus protocol is about getting a distributed group of servers to agree on something. Ideally, the agreement is fault-tolerant to a minority of nodes failing (in this case, 2 out of 3), and will never revert.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Describe how Raft works (animate diagram). Client determines who the leader is, there’s a part of the protocol to determine the leader which is kind of complicated</a:t>
            </a:r>
          </a:p>
          <a:p>
            <a:r>
              <a:rPr lang="en-US" baseline="0" dirty="0" smtClean="0"/>
              <a:t>As a rough description of Raft, a leader from a quorum is chosen using a randomized leader election protocol. All nodes know who the leader is, and are able to distinguish between old and new leaders.</a:t>
            </a:r>
          </a:p>
          <a:p>
            <a:r>
              <a:rPr lang="en-US" baseline="0" dirty="0" err="1" smtClean="0"/>
              <a:t>Leadered</a:t>
            </a:r>
            <a:r>
              <a:rPr lang="en-US" baseline="0" dirty="0" smtClean="0"/>
              <a:t> protocols are pretty efficient, since we don’t need two round trips to write a piece of data.</a:t>
            </a:r>
          </a:p>
          <a:p>
            <a:endParaRPr lang="en-US" baseline="0" dirty="0" smtClean="0"/>
          </a:p>
          <a:p>
            <a:r>
              <a:rPr lang="en-US" baseline="0" dirty="0" smtClean="0"/>
              <a:t>Next slide: what we like about Raft</a:t>
            </a:r>
          </a:p>
          <a:p>
            <a:endParaRPr lang="en-US" baseline="0" dirty="0" smtClean="0"/>
          </a:p>
          <a:p>
            <a:r>
              <a:rPr lang="en-US" baseline="0" dirty="0" smtClean="0"/>
              <a:t>The Raft protocol is oriented around the log and its entries, rather than multi-</a:t>
            </a:r>
            <a:r>
              <a:rPr lang="en-US" baseline="0" dirty="0" err="1" smtClean="0"/>
              <a:t>Paxos</a:t>
            </a:r>
            <a:r>
              <a:rPr lang="en-US" baseline="0" dirty="0" smtClean="0"/>
              <a:t> which is oriented around single </a:t>
            </a:r>
            <a:r>
              <a:rPr lang="en-US" baseline="0" dirty="0" err="1" smtClean="0"/>
              <a:t>Paxos</a:t>
            </a:r>
            <a:r>
              <a:rPr lang="en-US" baseline="0" dirty="0" smtClean="0"/>
              <a:t> instances.</a:t>
            </a:r>
          </a:p>
          <a:p>
            <a:r>
              <a:rPr lang="en-US" baseline="0" dirty="0" smtClean="0"/>
              <a:t>Once the followers receive new requests, they write them into their WAL, and return a status to the leader. Followers can add multiple entries at once; the protocol is naturally batching.</a:t>
            </a:r>
          </a:p>
          <a:p>
            <a:r>
              <a:rPr lang="en-US" baseline="0" dirty="0" smtClean="0"/>
              <a:t>Once a leader has determined that a majority of followers have added the request to their WAL, then the request is considered “committed”. At this point, if the leader dies or any minority of nodes die, the request will survive on a majority of the remainder and will not be lost.</a:t>
            </a:r>
          </a:p>
          <a:p>
            <a:r>
              <a:rPr lang="en-US" baseline="0" dirty="0" smtClean="0"/>
              <a:t>The leader can then immediately reply back to the client and tell it that its request has been accepted and committed. It is also free to pass the request on to any other persistent storage or code that we actually use to process the request.</a:t>
            </a:r>
          </a:p>
          <a:p>
            <a:r>
              <a:rPr lang="en-US" baseline="0" dirty="0" smtClean="0"/>
              <a:t>A second pass is needed to inform the followers that the request has been committed, but this can happen at any later point.</a:t>
            </a:r>
          </a:p>
          <a:p>
            <a:r>
              <a:rPr lang="en-US" baseline="0" dirty="0" smtClean="0"/>
              <a:t>Thus, the total latency for committing something is one round trip to the leader, and the maximum round trip to a follower, for whatever follower is the last one in a majority to accept.</a:t>
            </a:r>
          </a:p>
        </p:txBody>
      </p:sp>
      <p:sp>
        <p:nvSpPr>
          <p:cNvPr id="4" name="Slide Number Placeholder 3"/>
          <p:cNvSpPr>
            <a:spLocks noGrp="1"/>
          </p:cNvSpPr>
          <p:nvPr>
            <p:ph type="sldNum" sz="quarter" idx="10"/>
          </p:nvPr>
        </p:nvSpPr>
        <p:spPr/>
        <p:txBody>
          <a:bodyPr/>
          <a:lstStyle/>
          <a:p>
            <a:fld id="{F482D980-B585-574E-A40D-6418E1AC5FA0}" type="slidenum">
              <a:rPr lang="en-US" smtClean="0"/>
              <a:pPr/>
              <a:t>15</a:t>
            </a:fld>
            <a:endParaRPr lang="en-US"/>
          </a:p>
        </p:txBody>
      </p:sp>
    </p:spTree>
    <p:extLst>
      <p:ext uri="{BB962C8B-B14F-4D97-AF65-F5344CB8AC3E}">
        <p14:creationId xmlns:p14="http://schemas.microsoft.com/office/powerpoint/2010/main" val="1546846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won’t get deeply into the specifics of Raft, but it has nice properties over multi-</a:t>
            </a:r>
            <a:r>
              <a:rPr lang="en-US" baseline="0" dirty="0" err="1" smtClean="0"/>
              <a:t>Paxos</a:t>
            </a:r>
            <a:r>
              <a:rPr lang="en-US" baseline="0" dirty="0" smtClean="0"/>
              <a:t>. Leader failure is well defined and easy to implement. Multi-</a:t>
            </a:r>
            <a:r>
              <a:rPr lang="en-US" baseline="0" dirty="0" err="1" smtClean="0"/>
              <a:t>Paxos</a:t>
            </a:r>
            <a:r>
              <a:rPr lang="en-US" baseline="0" dirty="0" smtClean="0"/>
              <a:t> implementations have to add a second pass to clear out old proposals upon leader failure.</a:t>
            </a:r>
          </a:p>
          <a:p>
            <a:r>
              <a:rPr lang="en-US" baseline="0" dirty="0" smtClean="0"/>
              <a:t>Quorum view change, that is, adding and removing servers from the quorum, is also pretty well defined. This is important if you wish to physically move shards from old machines to new ones. There are some corner cases around nodes leaving and rejoining that we had to work on separately.</a:t>
            </a:r>
            <a:endParaRPr lang="en-US" dirty="0" smtClean="0"/>
          </a:p>
          <a:p>
            <a:r>
              <a:rPr lang="en-US" baseline="0" dirty="0" smtClean="0"/>
              <a:t>We’ve spent months implementing an industrial-strength version of Raft with a lot of things that aren’t in any other implementation that we’ve seen. When you add in all of the bells and whistles, counter to the Stanford idea, it really isn’t simpler than multi-</a:t>
            </a:r>
            <a:r>
              <a:rPr lang="en-US" baseline="0" dirty="0" err="1" smtClean="0"/>
              <a:t>Paxos</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16</a:t>
            </a:fld>
            <a:endParaRPr lang="en-US"/>
          </a:p>
        </p:txBody>
      </p:sp>
    </p:spTree>
    <p:extLst>
      <p:ext uri="{BB962C8B-B14F-4D97-AF65-F5344CB8AC3E}">
        <p14:creationId xmlns:p14="http://schemas.microsoft.com/office/powerpoint/2010/main" val="1546846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an example of many things that we’ve had to add to Raft or define on our own, here are some.</a:t>
            </a:r>
          </a:p>
          <a:p>
            <a:r>
              <a:rPr lang="en-US" baseline="0" dirty="0" smtClean="0"/>
              <a:t>Many of these we haven’t seen in other implementations or are rather indeterminate. Some of these are still works in progress.</a:t>
            </a:r>
          </a:p>
          <a:p>
            <a:r>
              <a:rPr lang="en-US" dirty="0" smtClean="0"/>
              <a:t>(briefly</a:t>
            </a:r>
            <a:r>
              <a:rPr lang="en-US" baseline="0" dirty="0" smtClean="0"/>
              <a:t> describe some of these, but don’t dwell on it)</a:t>
            </a:r>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17</a:t>
            </a:fld>
            <a:endParaRPr lang="en-US"/>
          </a:p>
        </p:txBody>
      </p:sp>
    </p:spTree>
    <p:extLst>
      <p:ext uri="{BB962C8B-B14F-4D97-AF65-F5344CB8AC3E}">
        <p14:creationId xmlns:p14="http://schemas.microsoft.com/office/powerpoint/2010/main" val="1546846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persistent storage, the main requirement is that we can embed it somehow within Apollo. This is much more complicated for MySQL, but is easy for </a:t>
            </a:r>
            <a:r>
              <a:rPr lang="en-US" baseline="0" dirty="0" err="1" smtClean="0"/>
              <a:t>RocksDB</a:t>
            </a:r>
            <a:r>
              <a:rPr lang="en-US" baseline="0" dirty="0" smtClean="0"/>
              <a:t>, which is a Facebook project built off of Google’s </a:t>
            </a:r>
            <a:r>
              <a:rPr lang="en-US" baseline="0" dirty="0" err="1" smtClean="0"/>
              <a:t>LevelDB</a:t>
            </a:r>
            <a:r>
              <a:rPr lang="en-US" baseline="0" dirty="0" smtClean="0"/>
              <a:t>.</a:t>
            </a:r>
          </a:p>
          <a:p>
            <a:r>
              <a:rPr lang="en-US" baseline="0" dirty="0" smtClean="0"/>
              <a:t>We need the ability to snapshot the state of the storage, and ship it to other nodes. Some extensions added to </a:t>
            </a:r>
            <a:r>
              <a:rPr lang="en-US" baseline="0" dirty="0" err="1" smtClean="0"/>
              <a:t>RocksDB</a:t>
            </a:r>
            <a:r>
              <a:rPr lang="en-US" baseline="0" dirty="0" smtClean="0"/>
              <a:t> make this possible.</a:t>
            </a:r>
          </a:p>
          <a:p>
            <a:r>
              <a:rPr lang="en-US" baseline="0" dirty="0" smtClean="0"/>
              <a:t>One problem with </a:t>
            </a:r>
            <a:r>
              <a:rPr lang="en-US" baseline="0" dirty="0" err="1" smtClean="0"/>
              <a:t>RocksDB</a:t>
            </a:r>
            <a:r>
              <a:rPr lang="en-US" baseline="0" dirty="0" smtClean="0"/>
              <a:t> is the one index; adding other indices requires adding backup values yourself. More complicated </a:t>
            </a:r>
            <a:r>
              <a:rPr lang="en-US" baseline="0" dirty="0" err="1" smtClean="0"/>
              <a:t>datastructures</a:t>
            </a:r>
            <a:r>
              <a:rPr lang="en-US" baseline="0" dirty="0" smtClean="0"/>
              <a:t> can be expressed better in MySQL.</a:t>
            </a:r>
          </a:p>
          <a:p>
            <a:r>
              <a:rPr lang="en-US" baseline="0" dirty="0" smtClean="0"/>
              <a:t>In theory you could hook Apollo up to any storage system; graph databases, even flat files if you dare.</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18</a:t>
            </a:fld>
            <a:endParaRPr lang="en-US"/>
          </a:p>
        </p:txBody>
      </p:sp>
    </p:spTree>
    <p:extLst>
      <p:ext uri="{BB962C8B-B14F-4D97-AF65-F5344CB8AC3E}">
        <p14:creationId xmlns:p14="http://schemas.microsoft.com/office/powerpoint/2010/main" val="42326768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Apollo</a:t>
            </a:r>
            <a:r>
              <a:rPr lang="en-US" baseline="0" dirty="0" smtClean="0"/>
              <a:t> is principally a storage system, and the third important part are the client APIs. There are only two user API calls for most of the data work.</a:t>
            </a:r>
            <a:endParaRPr lang="en-US" dirty="0" smtClean="0"/>
          </a:p>
          <a:p>
            <a:r>
              <a:rPr lang="en-US" baseline="0" dirty="0" smtClean="0"/>
              <a:t>Read allows you to express a collection of shard-local reads. You can also give it conditions that must be satisfied in order for the reads to execute. Both are arbitrary lists.</a:t>
            </a:r>
            <a:endParaRPr lang="en-US" dirty="0" smtClean="0"/>
          </a:p>
          <a:p>
            <a:r>
              <a:rPr lang="en-US" dirty="0" smtClean="0"/>
              <a:t>The conditions allow you to express</a:t>
            </a:r>
            <a:r>
              <a:rPr lang="en-US" baseline="0" dirty="0" smtClean="0"/>
              <a:t> atomic transformations on the data stored within a shard.</a:t>
            </a:r>
          </a:p>
          <a:p>
            <a:r>
              <a:rPr lang="en-US" baseline="0" dirty="0" smtClean="0"/>
              <a:t>Read this as, if the collection of conditions are met, execute the reads atomically. Otherwise, report condition failures.</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19</a:t>
            </a:fld>
            <a:endParaRPr lang="en-US"/>
          </a:p>
        </p:txBody>
      </p:sp>
    </p:spTree>
    <p:extLst>
      <p:ext uri="{BB962C8B-B14F-4D97-AF65-F5344CB8AC3E}">
        <p14:creationId xmlns:p14="http://schemas.microsoft.com/office/powerpoint/2010/main" val="2229963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Consistency is an interesting</a:t>
            </a:r>
            <a:r>
              <a:rPr lang="en-US" baseline="0" dirty="0" smtClean="0"/>
              <a:t> topic. Meaning whether or not you can see a consistent view of your updates, and whether distributed nodes come to eventual agreement.</a:t>
            </a:r>
          </a:p>
          <a:p>
            <a:r>
              <a:rPr lang="en-US" dirty="0" err="1" smtClean="0"/>
              <a:t>NoSQL</a:t>
            </a:r>
            <a:r>
              <a:rPr lang="en-US" baseline="0" dirty="0" smtClean="0"/>
              <a:t> space has been very active in weakly/eventually consistent AP style systems, but new distributed systems around </a:t>
            </a:r>
            <a:r>
              <a:rPr lang="en-US" baseline="0" dirty="0" err="1" smtClean="0"/>
              <a:t>Paxos</a:t>
            </a:r>
            <a:r>
              <a:rPr lang="en-US" baseline="0" dirty="0" smtClean="0"/>
              <a:t>/CP haven’t seen as much interest.</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2</a:t>
            </a:fld>
            <a:endParaRPr lang="en-US"/>
          </a:p>
        </p:txBody>
      </p:sp>
    </p:spTree>
    <p:extLst>
      <p:ext uri="{BB962C8B-B14F-4D97-AF65-F5344CB8AC3E}">
        <p14:creationId xmlns:p14="http://schemas.microsoft.com/office/powerpoint/2010/main" val="32185814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is</a:t>
            </a:r>
            <a:r>
              <a:rPr lang="en-US" baseline="0" dirty="0" smtClean="0"/>
              <a:t> an unconditional read of raw binary key/value data.</a:t>
            </a:r>
          </a:p>
          <a:p>
            <a:r>
              <a:rPr lang="en-US" baseline="0" dirty="0" smtClean="0"/>
              <a:t>Apollo supports non-KV </a:t>
            </a:r>
            <a:r>
              <a:rPr lang="en-US" baseline="0" dirty="0" err="1" smtClean="0"/>
              <a:t>datatypes</a:t>
            </a:r>
            <a:r>
              <a:rPr lang="en-US" baseline="0" dirty="0" smtClean="0"/>
              <a:t>. It’s not a document database, but I guess in theory nothing prevents you from adding that language. All data is referenced by a key that knows the type of the </a:t>
            </a:r>
            <a:r>
              <a:rPr lang="en-US" baseline="0" dirty="0" err="1" smtClean="0"/>
              <a:t>datastructure</a:t>
            </a:r>
            <a:r>
              <a:rPr lang="en-US" baseline="0" dirty="0" smtClean="0"/>
              <a:t> it is referencing.</a:t>
            </a:r>
          </a:p>
          <a:p>
            <a:r>
              <a:rPr lang="en-US" baseline="0" dirty="0" smtClean="0"/>
              <a:t>The second is a conditional read; if map m1 contains the key x, then we get the back value from the </a:t>
            </a:r>
            <a:r>
              <a:rPr lang="en-US" baseline="0" dirty="0" err="1" smtClean="0"/>
              <a:t>deque</a:t>
            </a:r>
            <a:r>
              <a:rPr lang="en-US" baseline="0" dirty="0" smtClean="0"/>
              <a:t> d2 if it exists.</a:t>
            </a:r>
          </a:p>
          <a:p>
            <a:r>
              <a:rPr lang="en-US" baseline="0" dirty="0" smtClean="0"/>
              <a:t>The third contains some more complicated expressions. Priority queues are also provided.</a:t>
            </a:r>
          </a:p>
        </p:txBody>
      </p:sp>
      <p:sp>
        <p:nvSpPr>
          <p:cNvPr id="4" name="Slide Number Placeholder 3"/>
          <p:cNvSpPr>
            <a:spLocks noGrp="1"/>
          </p:cNvSpPr>
          <p:nvPr>
            <p:ph type="sldNum" sz="quarter" idx="10"/>
          </p:nvPr>
        </p:nvSpPr>
        <p:spPr/>
        <p:txBody>
          <a:bodyPr/>
          <a:lstStyle/>
          <a:p>
            <a:fld id="{F482D980-B585-574E-A40D-6418E1AC5FA0}" type="slidenum">
              <a:rPr lang="en-US" smtClean="0"/>
              <a:pPr/>
              <a:t>20</a:t>
            </a:fld>
            <a:endParaRPr lang="en-US"/>
          </a:p>
        </p:txBody>
      </p:sp>
    </p:spTree>
    <p:extLst>
      <p:ext uri="{BB962C8B-B14F-4D97-AF65-F5344CB8AC3E}">
        <p14:creationId xmlns:p14="http://schemas.microsoft.com/office/powerpoint/2010/main" val="9200697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is similar to read,</a:t>
            </a:r>
            <a:r>
              <a:rPr lang="en-US" baseline="0" dirty="0" smtClean="0"/>
              <a:t> except we also include writes to our stored data.</a:t>
            </a:r>
          </a:p>
          <a:p>
            <a:r>
              <a:rPr lang="en-US" baseline="0" dirty="0" smtClean="0"/>
              <a:t>All of this executes atomically. If you don’t add conditions, it functions as a last-writer-wins from the client perspective. However, all writes get submitted to replication, so there is one defined order for them.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Read this as, if the collection of conditions are met, execute the reads prior to application of the writes, then update state according to the writes, all atomically. Otherwise, report condition failures.</a:t>
            </a:r>
            <a:endParaRPr lang="en-US" dirty="0" smtClean="0"/>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21</a:t>
            </a:fld>
            <a:endParaRPr lang="en-US"/>
          </a:p>
        </p:txBody>
      </p:sp>
    </p:spTree>
    <p:extLst>
      <p:ext uri="{BB962C8B-B14F-4D97-AF65-F5344CB8AC3E}">
        <p14:creationId xmlns:p14="http://schemas.microsoft.com/office/powerpoint/2010/main" val="26898051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is an unconditional write. It stomps over whatever value was there before.</a:t>
            </a:r>
          </a:p>
          <a:p>
            <a:endParaRPr lang="en-US" dirty="0" smtClean="0"/>
          </a:p>
          <a:p>
            <a:r>
              <a:rPr lang="en-US" dirty="0" smtClean="0"/>
              <a:t>All keys have an explicit version defined by replication. You can use that in conditions. The second is a conditional write, and</a:t>
            </a:r>
            <a:r>
              <a:rPr lang="en-US" baseline="0" dirty="0" smtClean="0"/>
              <a:t> using a version, you can avoid ABA issues. This does involve a prior read to get the current version though.</a:t>
            </a:r>
          </a:p>
          <a:p>
            <a:endParaRPr lang="en-US" baseline="0" dirty="0" smtClean="0"/>
          </a:p>
          <a:p>
            <a:r>
              <a:rPr lang="en-US" baseline="0" dirty="0" smtClean="0"/>
              <a:t>The third is just another example using a non-CRDT counter type.</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22</a:t>
            </a:fld>
            <a:endParaRPr lang="en-US"/>
          </a:p>
        </p:txBody>
      </p:sp>
    </p:spTree>
    <p:extLst>
      <p:ext uri="{BB962C8B-B14F-4D97-AF65-F5344CB8AC3E}">
        <p14:creationId xmlns:p14="http://schemas.microsoft.com/office/powerpoint/2010/main" val="22117504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logic portion of Apollo.</a:t>
            </a:r>
            <a:r>
              <a:rPr lang="en-US" baseline="0" dirty="0" smtClean="0"/>
              <a:t> They are used for Apollo system code to coordinate actions between shards, since they are persistent until they complete, so in presence of network partitions between shards, they know there is still work to be performed and will eventually punch through them.</a:t>
            </a:r>
          </a:p>
          <a:p>
            <a:r>
              <a:rPr lang="en-US" baseline="0" dirty="0" smtClean="0"/>
              <a:t>They live on all nodes within a particular quorum. You can choose if they execute leader-only or on all nodes concurrently.</a:t>
            </a:r>
          </a:p>
          <a:p>
            <a:r>
              <a:rPr lang="en-US" baseline="0" dirty="0" smtClean="0"/>
              <a:t>They are logically state machines. They have explicit states. Starting a state machine, submitting input to a machine, and requesting termination are all kinds of commits that are made to replication. The state machine is resident on every replica in a shard, and their persistent state is stored in </a:t>
            </a:r>
            <a:r>
              <a:rPr lang="en-US" baseline="0" dirty="0" err="1" smtClean="0"/>
              <a:t>RocksDB</a:t>
            </a:r>
            <a:r>
              <a:rPr lang="en-US" baseline="0" dirty="0" smtClean="0"/>
              <a:t>.</a:t>
            </a:r>
          </a:p>
          <a:p>
            <a:r>
              <a:rPr lang="en-US" baseline="0" dirty="0" smtClean="0"/>
              <a:t>They survive machine restart and the like, and migrate around as quorum membership changes.</a:t>
            </a:r>
          </a:p>
          <a:p>
            <a:endParaRPr lang="en-US" baseline="0" dirty="0" smtClean="0"/>
          </a:p>
          <a:p>
            <a:r>
              <a:rPr lang="en-US" baseline="0" dirty="0" smtClean="0"/>
              <a:t>Next: kinds of things they do</a:t>
            </a:r>
          </a:p>
        </p:txBody>
      </p:sp>
      <p:sp>
        <p:nvSpPr>
          <p:cNvPr id="4" name="Slide Number Placeholder 3"/>
          <p:cNvSpPr>
            <a:spLocks noGrp="1"/>
          </p:cNvSpPr>
          <p:nvPr>
            <p:ph type="sldNum" sz="quarter" idx="10"/>
          </p:nvPr>
        </p:nvSpPr>
        <p:spPr/>
        <p:txBody>
          <a:bodyPr/>
          <a:lstStyle/>
          <a:p>
            <a:fld id="{F482D980-B585-574E-A40D-6418E1AC5FA0}" type="slidenum">
              <a:rPr lang="en-US" smtClean="0"/>
              <a:pPr/>
              <a:t>23</a:t>
            </a:fld>
            <a:endParaRPr lang="en-US"/>
          </a:p>
        </p:txBody>
      </p:sp>
    </p:spTree>
    <p:extLst>
      <p:ext uri="{BB962C8B-B14F-4D97-AF65-F5344CB8AC3E}">
        <p14:creationId xmlns:p14="http://schemas.microsoft.com/office/powerpoint/2010/main" val="12107967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Apollo uses FTSMs for cross-shard operations,</a:t>
            </a:r>
            <a:r>
              <a:rPr lang="en-US" baseline="0" dirty="0" smtClean="0"/>
              <a:t> or long-running procedures.</a:t>
            </a:r>
          </a:p>
          <a:p>
            <a:endParaRPr lang="en-US" baseline="0" dirty="0" smtClean="0"/>
          </a:p>
          <a:p>
            <a:r>
              <a:rPr lang="en-US" dirty="0" smtClean="0"/>
              <a:t>Load balancing is something that runs persistently, and executes within Apollo as a FTSM. There</a:t>
            </a:r>
            <a:r>
              <a:rPr lang="en-US" baseline="0" dirty="0" smtClean="0"/>
              <a:t> is no single point of failure for internal system logic.</a:t>
            </a:r>
          </a:p>
          <a:p>
            <a:endParaRPr lang="en-US" baseline="0" dirty="0" smtClean="0"/>
          </a:p>
          <a:p>
            <a:r>
              <a:rPr lang="en-US" baseline="0" dirty="0" smtClean="0"/>
              <a:t>Shard creation and destruction is also managed as a FTSM.</a:t>
            </a:r>
          </a:p>
          <a:p>
            <a:endParaRPr lang="en-US" baseline="0" dirty="0" smtClean="0"/>
          </a:p>
          <a:p>
            <a:r>
              <a:rPr lang="en-US" baseline="0" dirty="0" smtClean="0"/>
              <a:t>Cross-shard transactions can potentially take a long time to complete in the presence of network partitions, and FTSMs remain around to ensure that they eventually complete.</a:t>
            </a:r>
          </a:p>
          <a:p>
            <a:endParaRPr lang="en-US" baseline="0" dirty="0" smtClean="0"/>
          </a:p>
          <a:p>
            <a:r>
              <a:rPr lang="en-US" baseline="0" dirty="0" smtClean="0"/>
              <a:t>They are also useful for persistent notification systems or pub/sub systems. FTSMs are free to read and write from the shard local storage, and can plug in and watch operations happening on an Apollo system and trigger actions.</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24</a:t>
            </a:fld>
            <a:endParaRPr lang="en-US"/>
          </a:p>
        </p:txBody>
      </p:sp>
    </p:spTree>
    <p:extLst>
      <p:ext uri="{BB962C8B-B14F-4D97-AF65-F5344CB8AC3E}">
        <p14:creationId xmlns:p14="http://schemas.microsoft.com/office/powerpoint/2010/main" val="35288073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Writing</a:t>
            </a:r>
            <a:r>
              <a:rPr lang="en-US" baseline="0" dirty="0" smtClean="0"/>
              <a:t> FTSMs are hard.</a:t>
            </a:r>
          </a:p>
          <a:p>
            <a:r>
              <a:rPr lang="en-US" baseline="0" dirty="0" smtClean="0"/>
              <a:t>State machines can only change their persistent state via submissions to replication. You can have node-local side-effects and change local state outside of that.</a:t>
            </a:r>
          </a:p>
          <a:p>
            <a:r>
              <a:rPr lang="en-US" baseline="0" dirty="0" smtClean="0"/>
              <a:t>For instance, you can try sending a request to a different machine. If you successfully connected to the machine, you can tell all replicas by submitting that fact to other nodes.</a:t>
            </a:r>
          </a:p>
          <a:p>
            <a:r>
              <a:rPr lang="en-US" baseline="0" dirty="0" smtClean="0"/>
              <a:t>One issue is that due to fault tolerance, state machines can be executing on multiple nodes at once, across partitions. Thus, you have to write them as if they were executing in a duplicate fashion on every node, even though the leader may be the one executing.</a:t>
            </a:r>
          </a:p>
        </p:txBody>
      </p:sp>
      <p:sp>
        <p:nvSpPr>
          <p:cNvPr id="4" name="Slide Number Placeholder 3"/>
          <p:cNvSpPr>
            <a:spLocks noGrp="1"/>
          </p:cNvSpPr>
          <p:nvPr>
            <p:ph type="sldNum" sz="quarter" idx="10"/>
          </p:nvPr>
        </p:nvSpPr>
        <p:spPr/>
        <p:txBody>
          <a:bodyPr/>
          <a:lstStyle/>
          <a:p>
            <a:fld id="{F482D980-B585-574E-A40D-6418E1AC5FA0}" type="slidenum">
              <a:rPr lang="en-US" smtClean="0"/>
              <a:pPr/>
              <a:t>25</a:t>
            </a:fld>
            <a:endParaRPr lang="en-US"/>
          </a:p>
        </p:txBody>
      </p:sp>
    </p:spTree>
    <p:extLst>
      <p:ext uri="{BB962C8B-B14F-4D97-AF65-F5344CB8AC3E}">
        <p14:creationId xmlns:p14="http://schemas.microsoft.com/office/powerpoint/2010/main" val="25504106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a:t>
            </a:r>
            <a:r>
              <a:rPr lang="en-US" baseline="0" dirty="0" smtClean="0"/>
              <a:t> of many shards, we now get one storage system. Let’s see how that works in practice.</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26</a:t>
            </a:fld>
            <a:endParaRPr lang="en-US"/>
          </a:p>
        </p:txBody>
      </p:sp>
    </p:spTree>
    <p:extLst>
      <p:ext uri="{BB962C8B-B14F-4D97-AF65-F5344CB8AC3E}">
        <p14:creationId xmlns:p14="http://schemas.microsoft.com/office/powerpoint/2010/main" val="40649955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tells you what a single shard looks like, but what does an entire storage system look like?</a:t>
            </a:r>
          </a:p>
          <a:p>
            <a:r>
              <a:rPr lang="en-US" baseline="0" dirty="0" smtClean="0"/>
              <a:t>Let’s put together shards into a working distributed storage system.</a:t>
            </a:r>
          </a:p>
          <a:p>
            <a:r>
              <a:rPr lang="en-US" baseline="0" dirty="0" smtClean="0"/>
              <a:t>These are the principles of Apollo.</a:t>
            </a:r>
          </a:p>
          <a:p>
            <a:pPr marL="228600" indent="-228600">
              <a:buAutoNum type="arabicPeriod"/>
            </a:pPr>
            <a:r>
              <a:rPr lang="en-US" dirty="0" smtClean="0"/>
              <a:t>We</a:t>
            </a:r>
            <a:r>
              <a:rPr lang="en-US" baseline="0" dirty="0" smtClean="0"/>
              <a:t> do the heavy lifting of fault tolerance within a shard. It is the basic unit.</a:t>
            </a:r>
          </a:p>
          <a:p>
            <a:pPr marL="228600" indent="-228600">
              <a:buAutoNum type="arabicPeriod"/>
            </a:pPr>
            <a:r>
              <a:rPr lang="en-US" baseline="0" dirty="0" smtClean="0"/>
              <a:t>Run as many operations as possible within the shards using FTSMs</a:t>
            </a:r>
          </a:p>
          <a:p>
            <a:pPr marL="228600" indent="-228600">
              <a:buAutoNum type="arabicPeriod"/>
            </a:pPr>
            <a:r>
              <a:rPr lang="en-US" baseline="0" dirty="0" smtClean="0"/>
              <a:t>Try to make shards as functionally independent as possible.</a:t>
            </a:r>
          </a:p>
          <a:p>
            <a:pPr marL="228600" indent="-228600">
              <a:buAutoNum type="arabicPeriod"/>
            </a:pPr>
            <a:r>
              <a:rPr lang="en-US" baseline="0" dirty="0" smtClean="0"/>
              <a:t>Any directory information that the shards need are themselves stored in shards.</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27</a:t>
            </a:fld>
            <a:endParaRPr lang="en-US"/>
          </a:p>
        </p:txBody>
      </p:sp>
    </p:spTree>
    <p:extLst>
      <p:ext uri="{BB962C8B-B14F-4D97-AF65-F5344CB8AC3E}">
        <p14:creationId xmlns:p14="http://schemas.microsoft.com/office/powerpoint/2010/main" val="23440643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a:t>
            </a:r>
            <a:r>
              <a:rPr lang="en-US" baseline="0" dirty="0" smtClean="0"/>
              <a:t> though we are more than a key/value store, every piece of data has a key that identifies its location.</a:t>
            </a:r>
          </a:p>
          <a:p>
            <a:r>
              <a:rPr lang="en-US" baseline="0" dirty="0" smtClean="0"/>
              <a:t>Partitions are different regions of the key space that are isolated; this is designed for multi-tenancy.</a:t>
            </a:r>
          </a:p>
          <a:p>
            <a:r>
              <a:rPr lang="en-US" baseline="0" dirty="0" smtClean="0"/>
              <a:t>The type of a key defines whether it is a map, raw binary value, etc. For complex data structures like maps, the read or write operation also defines the key in the map, but the entire map is stored under </a:t>
            </a:r>
          </a:p>
          <a:p>
            <a:r>
              <a:rPr lang="en-US" baseline="0" dirty="0" err="1" smtClean="0"/>
              <a:t>Sharding</a:t>
            </a:r>
            <a:r>
              <a:rPr lang="en-US" baseline="0" dirty="0" smtClean="0"/>
              <a:t> is exposed somewhat in the key. There is a parent key portion and a local key portion. User data stored within a shard is analogous to a </a:t>
            </a:r>
            <a:r>
              <a:rPr lang="en-US" baseline="0" dirty="0" err="1" smtClean="0"/>
              <a:t>HBase</a:t>
            </a:r>
            <a:r>
              <a:rPr lang="en-US" baseline="0" dirty="0" smtClean="0"/>
              <a:t> region.</a:t>
            </a:r>
          </a:p>
          <a:p>
            <a:r>
              <a:rPr lang="en-US" baseline="0" dirty="0" smtClean="0"/>
              <a:t>Two keys with the same parent key must be in the same shard. Two keys with different parent keys may or may not be in the same shard depending upon current load distribution.</a:t>
            </a:r>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28</a:t>
            </a:fld>
            <a:endParaRPr lang="en-US"/>
          </a:p>
        </p:txBody>
      </p:sp>
    </p:spTree>
    <p:extLst>
      <p:ext uri="{BB962C8B-B14F-4D97-AF65-F5344CB8AC3E}">
        <p14:creationId xmlns:p14="http://schemas.microsoft.com/office/powerpoint/2010/main" val="23453007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Hierarchy of shards, similar to </a:t>
            </a:r>
            <a:r>
              <a:rPr lang="en-US" dirty="0" err="1" smtClean="0"/>
              <a:t>Hbase</a:t>
            </a:r>
            <a:r>
              <a:rPr lang="en-US" baseline="0" dirty="0" smtClean="0"/>
              <a:t> regions</a:t>
            </a:r>
          </a:p>
          <a:p>
            <a:r>
              <a:rPr lang="en-US" baseline="0" dirty="0" smtClean="0"/>
              <a:t>Client caches shard location</a:t>
            </a:r>
            <a:endParaRPr lang="en-US" dirty="0" smtClean="0"/>
          </a:p>
          <a:p>
            <a:r>
              <a:rPr lang="en-US" dirty="0" smtClean="0"/>
              <a:t>There</a:t>
            </a:r>
            <a:r>
              <a:rPr lang="en-US" baseline="0" dirty="0" smtClean="0"/>
              <a:t> is one globally well-known entry point to the system, which is the global shard or G shard.</a:t>
            </a:r>
          </a:p>
          <a:p>
            <a:r>
              <a:rPr lang="en-US" baseline="0" dirty="0" smtClean="0"/>
              <a:t>This contains system-wide information and state machines that coordinate behavior for the entire system. The G shard contains lists of current partitions (for multi-tenancy) available in the system.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if a client is looking up a key, we know from the key what partition it is in. The G shard tells us who owns that partition, or P shard. The client can cache this information.</a:t>
            </a:r>
          </a:p>
          <a:p>
            <a:r>
              <a:rPr lang="en-US" baseline="0" dirty="0" smtClean="0"/>
              <a:t>P shards manage different partitions. They contain the map of the current user shard space, and how the parent keys are divided between them. They tell us what user shard to look at.</a:t>
            </a:r>
          </a:p>
          <a:p>
            <a:r>
              <a:rPr lang="en-US" baseline="0" dirty="0" smtClean="0"/>
              <a:t>User shards are the leaf nodes. They contain user data.</a:t>
            </a:r>
          </a:p>
          <a:p>
            <a:r>
              <a:rPr lang="en-US" baseline="0" dirty="0" smtClean="0"/>
              <a:t>The servers that the shards are hosted on can overlap. The entire system could be on three servers, say.</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is a balance between how much data is stored per shard which affects migrations and fault recoveries (having to send 100 GB to a new server), versus the number of shards which are replicated separately.</a:t>
            </a:r>
          </a:p>
          <a:p>
            <a:r>
              <a:rPr lang="en-US" baseline="0" dirty="0" smtClean="0"/>
              <a:t>Servers typically have shards which are comparable to the number of </a:t>
            </a:r>
            <a:r>
              <a:rPr lang="en-US" baseline="0" dirty="0" err="1" smtClean="0"/>
              <a:t>hyperthreads</a:t>
            </a:r>
            <a:r>
              <a:rPr lang="en-US" baseline="0" dirty="0" smtClean="0"/>
              <a:t> on a machine (in the tens) for CPU efficiency, not considering data chunk efficiency.</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29</a:t>
            </a:fld>
            <a:endParaRPr lang="en-US"/>
          </a:p>
        </p:txBody>
      </p:sp>
    </p:spTree>
    <p:extLst>
      <p:ext uri="{BB962C8B-B14F-4D97-AF65-F5344CB8AC3E}">
        <p14:creationId xmlns:p14="http://schemas.microsoft.com/office/powerpoint/2010/main" val="246261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 systems (Cassandra, Dynamo) are complicated. Lots of people are using them. Describe CAP</a:t>
            </a:r>
          </a:p>
          <a:p>
            <a:r>
              <a:rPr lang="en-US" dirty="0" smtClean="0"/>
              <a:t>No consistent</a:t>
            </a:r>
            <a:r>
              <a:rPr lang="en-US" baseline="0" dirty="0" smtClean="0"/>
              <a:t> view of data, active research topic</a:t>
            </a:r>
            <a:endParaRPr lang="en-US" dirty="0" smtClean="0"/>
          </a:p>
          <a:p>
            <a:r>
              <a:rPr lang="en-US" dirty="0" smtClean="0"/>
              <a:t>Facebook</a:t>
            </a:r>
            <a:r>
              <a:rPr lang="en-US" baseline="0" dirty="0" smtClean="0"/>
              <a:t> generally uses CP-style systems, will describe basics of replication next</a:t>
            </a:r>
            <a:endParaRPr lang="en-US" dirty="0" smtClean="0"/>
          </a:p>
          <a:p>
            <a:endParaRPr lang="en-US" dirty="0" smtClean="0"/>
          </a:p>
          <a:p>
            <a:r>
              <a:rPr lang="en-US" dirty="0" smtClean="0"/>
              <a:t>==</a:t>
            </a:r>
          </a:p>
          <a:p>
            <a:r>
              <a:rPr lang="en-US" dirty="0" smtClean="0"/>
              <a:t>The trend in </a:t>
            </a:r>
            <a:r>
              <a:rPr lang="en-US" dirty="0" err="1" smtClean="0"/>
              <a:t>NoSQL</a:t>
            </a:r>
            <a:r>
              <a:rPr lang="en-US" baseline="0" dirty="0" smtClean="0"/>
              <a:t> systems over the past decade has been mostly in distributed key/value, AP-style (in the CAP theorem sense) eventually consistent or anti-entropy type systems.</a:t>
            </a:r>
          </a:p>
          <a:p>
            <a:r>
              <a:rPr lang="en-US" baseline="0" dirty="0" smtClean="0"/>
              <a:t>These are generally weakly consistent or eventually consistent models. Conflicts occur that have to be resolved by the client, or you can get clients losing writes that they perform.</a:t>
            </a:r>
          </a:p>
          <a:p>
            <a:r>
              <a:rPr lang="en-US" baseline="0" dirty="0" smtClean="0"/>
              <a:t>There is often no consistent view of the database or stored data.</a:t>
            </a:r>
          </a:p>
          <a:p>
            <a:r>
              <a:rPr lang="en-US" baseline="0" dirty="0" smtClean="0"/>
              <a:t>However, from an application developer standpoint, these systems are often difficult to reason about, and some kinds of transaction support are still desired. Facebook does not use AP-type, weakly or eventually consistent systems for most of our stored data. The gold standard for storage at Facebook is </a:t>
            </a:r>
            <a:r>
              <a:rPr lang="en-US" baseline="0" dirty="0" err="1" smtClean="0"/>
              <a:t>sharded</a:t>
            </a:r>
            <a:r>
              <a:rPr lang="en-US" baseline="0" dirty="0" smtClean="0"/>
              <a:t> MySQL still. More complicated distributed behavior is provided on top of single-node strongly consistent systems.</a:t>
            </a:r>
          </a:p>
          <a:p>
            <a:r>
              <a:rPr lang="en-US" baseline="0" dirty="0" smtClean="0"/>
              <a:t>They provide familiar guarantees to users, but scaling them up beyond the single node provides lots of complications.</a:t>
            </a:r>
          </a:p>
        </p:txBody>
      </p:sp>
      <p:sp>
        <p:nvSpPr>
          <p:cNvPr id="4" name="Slide Number Placeholder 3"/>
          <p:cNvSpPr>
            <a:spLocks noGrp="1"/>
          </p:cNvSpPr>
          <p:nvPr>
            <p:ph type="sldNum" sz="quarter" idx="10"/>
          </p:nvPr>
        </p:nvSpPr>
        <p:spPr/>
        <p:txBody>
          <a:bodyPr/>
          <a:lstStyle/>
          <a:p>
            <a:fld id="{F482D980-B585-574E-A40D-6418E1AC5FA0}" type="slidenum">
              <a:rPr lang="en-US" smtClean="0"/>
              <a:pPr/>
              <a:t>3</a:t>
            </a:fld>
            <a:endParaRPr lang="en-US"/>
          </a:p>
        </p:txBody>
      </p:sp>
    </p:spTree>
    <p:extLst>
      <p:ext uri="{BB962C8B-B14F-4D97-AF65-F5344CB8AC3E}">
        <p14:creationId xmlns:p14="http://schemas.microsoft.com/office/powerpoint/2010/main" val="19916391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there is a conflict in this system.</a:t>
            </a:r>
          </a:p>
          <a:p>
            <a:r>
              <a:rPr lang="en-US" baseline="0" dirty="0" smtClean="0"/>
              <a:t>We want to minimize cross-shard dependencies, though clients at some point need to have access to multiple shards to traverse the system. This presents unavailability issues.</a:t>
            </a:r>
          </a:p>
          <a:p>
            <a:r>
              <a:rPr lang="en-US" baseline="0" dirty="0" smtClean="0"/>
              <a:t>Once they have performed the accesses, they can talk to shards directly.</a:t>
            </a:r>
          </a:p>
          <a:p>
            <a:r>
              <a:rPr lang="en-US" baseline="0" dirty="0" smtClean="0"/>
              <a:t>Our principle is that there is one source of truth in the system; shards atomically know whether or not they own a given key range, so a client sending a misdirected request can invalidate its cache and look things up again.</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30</a:t>
            </a:fld>
            <a:endParaRPr lang="en-US"/>
          </a:p>
        </p:txBody>
      </p:sp>
    </p:spTree>
    <p:extLst>
      <p:ext uri="{BB962C8B-B14F-4D97-AF65-F5344CB8AC3E}">
        <p14:creationId xmlns:p14="http://schemas.microsoft.com/office/powerpoint/2010/main" val="36307689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But, there’s also a directory of shards, which is another source of truth. Data can migrate around the system due to load and the like.</a:t>
            </a:r>
          </a:p>
          <a:p>
            <a:r>
              <a:rPr lang="en-US" baseline="0" dirty="0" smtClean="0"/>
              <a:t>How do you reconcile the two?</a:t>
            </a:r>
          </a:p>
          <a:p>
            <a:r>
              <a:rPr lang="en-US" baseline="0" dirty="0" smtClean="0"/>
              <a:t>Clients in order to look up shards need to have visibility to multiple shards until they can cache locations. Once locations are cached, assuming data does not move, then clients have unimpeded access to the shard that holds the data.</a:t>
            </a:r>
          </a:p>
          <a:p>
            <a:r>
              <a:rPr lang="en-US" baseline="0" dirty="0" smtClean="0"/>
              <a:t>Moving data between shards requires visibility between those shards, and between the shards and the directory server. Once the migration is complete, the dependency upon visibility is complete.</a:t>
            </a:r>
          </a:p>
          <a:p>
            <a:r>
              <a:rPr lang="en-US" dirty="0" smtClean="0"/>
              <a:t>You need some kinds of implicit or explicit transactions,</a:t>
            </a:r>
            <a:r>
              <a:rPr lang="en-US" baseline="0" dirty="0" smtClean="0"/>
              <a:t> which have token handoffs between shards. You can suffer write unavailability until a token is properly handed off. Thus, there are still windows of time when shards need to see each other. However, migrations are much less infrequent than other operations</a:t>
            </a:r>
          </a:p>
          <a:p>
            <a:r>
              <a:rPr lang="en-US" baseline="0" dirty="0" smtClean="0"/>
              <a:t>FTSMs remain persistent to ensure that a transaction will eventually complete once a partition heals, across server or even shard reboot.</a:t>
            </a:r>
          </a:p>
        </p:txBody>
      </p:sp>
      <p:sp>
        <p:nvSpPr>
          <p:cNvPr id="4" name="Slide Number Placeholder 3"/>
          <p:cNvSpPr>
            <a:spLocks noGrp="1"/>
          </p:cNvSpPr>
          <p:nvPr>
            <p:ph type="sldNum" sz="quarter" idx="10"/>
          </p:nvPr>
        </p:nvSpPr>
        <p:spPr/>
        <p:txBody>
          <a:bodyPr/>
          <a:lstStyle/>
          <a:p>
            <a:fld id="{F482D980-B585-574E-A40D-6418E1AC5FA0}" type="slidenum">
              <a:rPr lang="en-US" smtClean="0"/>
              <a:pPr/>
              <a:t>31</a:t>
            </a:fld>
            <a:endParaRPr lang="en-US"/>
          </a:p>
        </p:txBody>
      </p:sp>
    </p:spTree>
    <p:extLst>
      <p:ext uri="{BB962C8B-B14F-4D97-AF65-F5344CB8AC3E}">
        <p14:creationId xmlns:p14="http://schemas.microsoft.com/office/powerpoint/2010/main" val="36307689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only an issue if data can move, which concerns</a:t>
            </a:r>
            <a:r>
              <a:rPr lang="en-US" baseline="0" dirty="0" smtClean="0"/>
              <a:t> migration of ownership.</a:t>
            </a:r>
            <a:endParaRPr lang="en-US" dirty="0" smtClean="0"/>
          </a:p>
          <a:p>
            <a:r>
              <a:rPr lang="en-US" dirty="0" smtClean="0"/>
              <a:t>One is that the shard membership</a:t>
            </a:r>
            <a:r>
              <a:rPr lang="en-US" baseline="0" dirty="0" smtClean="0"/>
              <a:t> itself can change. This is done via the replication protocol. A shard knows who its members are, though the directory also has to know. The old directory information has to be changed to the new directory information.</a:t>
            </a:r>
          </a:p>
          <a:p>
            <a:r>
              <a:rPr lang="en-US" baseline="0" dirty="0" smtClean="0"/>
              <a:t>Here, we change the servers managing shard A, which owns the range of all keys from the empty string up to the string “foo” in partition 0 to a new set of servers.</a:t>
            </a:r>
          </a:p>
          <a:p>
            <a:r>
              <a:rPr lang="en-US" baseline="0" dirty="0" smtClean="0"/>
              <a:t>You can move servers one at a time, and update the directory information as needed. If a client happens to reach an old server, they can invalidate their directory cache and refill with new information.</a:t>
            </a:r>
          </a:p>
          <a:p>
            <a:r>
              <a:rPr lang="en-US" baseline="0" dirty="0" smtClean="0"/>
              <a:t>This doesn’t help with hot data though, since the shards remain the same size. Only helps with hot machines.</a:t>
            </a:r>
          </a:p>
        </p:txBody>
      </p:sp>
      <p:sp>
        <p:nvSpPr>
          <p:cNvPr id="4" name="Slide Number Placeholder 3"/>
          <p:cNvSpPr>
            <a:spLocks noGrp="1"/>
          </p:cNvSpPr>
          <p:nvPr>
            <p:ph type="sldNum" sz="quarter" idx="10"/>
          </p:nvPr>
        </p:nvSpPr>
        <p:spPr/>
        <p:txBody>
          <a:bodyPr/>
          <a:lstStyle/>
          <a:p>
            <a:fld id="{F482D980-B585-574E-A40D-6418E1AC5FA0}" type="slidenum">
              <a:rPr lang="en-US" smtClean="0"/>
              <a:pPr/>
              <a:t>32</a:t>
            </a:fld>
            <a:endParaRPr lang="en-US"/>
          </a:p>
        </p:txBody>
      </p:sp>
    </p:spTree>
    <p:extLst>
      <p:ext uri="{BB962C8B-B14F-4D97-AF65-F5344CB8AC3E}">
        <p14:creationId xmlns:p14="http://schemas.microsoft.com/office/powerpoint/2010/main" val="25031521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Or, you can have shards split themselves in-place. This is convenient because we don’t have to send potentially many GBs of data to new servers that are participating in a shard.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Here, we split ownership of all keys in partition 0, from the empty string to the highest possible key, to two ranges owned by the same set of servers.</a:t>
            </a:r>
          </a:p>
          <a:p>
            <a:r>
              <a:rPr lang="en-US" baseline="0" dirty="0" smtClean="0"/>
              <a:t>Availability is not an issue because the same set of servers before and after are hosting the data; if the old shard is available, then the new shard should be. </a:t>
            </a:r>
          </a:p>
          <a:p>
            <a:r>
              <a:rPr lang="en-US" baseline="0" dirty="0" smtClean="0"/>
              <a:t>Migrating the new shard to another set of servers than can be done via quorum changes.</a:t>
            </a:r>
          </a:p>
          <a:p>
            <a:r>
              <a:rPr lang="en-US" baseline="0" dirty="0" smtClean="0"/>
              <a:t>The issue here is you can’t move individual hot rows to another, pre-existing shard. You can only split shards, and create more of them.</a:t>
            </a:r>
          </a:p>
          <a:p>
            <a:r>
              <a:rPr lang="en-US" baseline="0" dirty="0" smtClean="0"/>
              <a:t>Shards can be heavyweight and hard to move as a whole, or splitting in half. The more shards you have, the more replication groups you have, which means more chatter, WALs, threads, etc.</a:t>
            </a:r>
          </a:p>
        </p:txBody>
      </p:sp>
      <p:sp>
        <p:nvSpPr>
          <p:cNvPr id="4" name="Slide Number Placeholder 3"/>
          <p:cNvSpPr>
            <a:spLocks noGrp="1"/>
          </p:cNvSpPr>
          <p:nvPr>
            <p:ph type="sldNum" sz="quarter" idx="10"/>
          </p:nvPr>
        </p:nvSpPr>
        <p:spPr/>
        <p:txBody>
          <a:bodyPr/>
          <a:lstStyle/>
          <a:p>
            <a:fld id="{F482D980-B585-574E-A40D-6418E1AC5FA0}" type="slidenum">
              <a:rPr lang="en-US" smtClean="0"/>
              <a:pPr/>
              <a:t>33</a:t>
            </a:fld>
            <a:endParaRPr lang="en-US"/>
          </a:p>
        </p:txBody>
      </p:sp>
    </p:spTree>
    <p:extLst>
      <p:ext uri="{BB962C8B-B14F-4D97-AF65-F5344CB8AC3E}">
        <p14:creationId xmlns:p14="http://schemas.microsoft.com/office/powerpoint/2010/main" val="25031521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Alternatively, you can try to move a portion of the </a:t>
            </a:r>
            <a:r>
              <a:rPr lang="en-US" baseline="0" dirty="0" err="1" smtClean="0"/>
              <a:t>keyspace</a:t>
            </a:r>
            <a:r>
              <a:rPr lang="en-US" baseline="0" dirty="0" smtClean="0"/>
              <a:t> from one shard to another, like in the case of a hotspot, or merging two shards together.</a:t>
            </a:r>
          </a:p>
          <a:p>
            <a:r>
              <a:rPr lang="en-US" baseline="0" dirty="0" smtClean="0"/>
              <a:t>Here, we move ownership of all keys from “foo” to the highest possible key in partition 0 to a new shard B.</a:t>
            </a:r>
          </a:p>
          <a:p>
            <a:r>
              <a:rPr lang="en-US" baseline="0" dirty="0" smtClean="0"/>
              <a:t>This is still an active area of investigation for us.</a:t>
            </a:r>
          </a:p>
          <a:p>
            <a:r>
              <a:rPr lang="en-US" baseline="0" dirty="0" smtClean="0"/>
              <a:t>Load balancing tries to use all of these techniques.</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34</a:t>
            </a:fld>
            <a:endParaRPr lang="en-US"/>
          </a:p>
        </p:txBody>
      </p:sp>
    </p:spTree>
    <p:extLst>
      <p:ext uri="{BB962C8B-B14F-4D97-AF65-F5344CB8AC3E}">
        <p14:creationId xmlns:p14="http://schemas.microsoft.com/office/powerpoint/2010/main" val="25031521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is support for strong and weak cross-shard behavior as well.</a:t>
            </a:r>
          </a:p>
          <a:p>
            <a:r>
              <a:rPr lang="en-US" baseline="0" dirty="0" smtClean="0"/>
              <a:t>Hierarchical </a:t>
            </a:r>
            <a:r>
              <a:rPr lang="en-US" baseline="0" dirty="0" err="1" smtClean="0"/>
              <a:t>Paxos</a:t>
            </a:r>
            <a:r>
              <a:rPr lang="en-US" baseline="0" dirty="0" smtClean="0"/>
              <a:t>: strong</a:t>
            </a:r>
          </a:p>
          <a:p>
            <a:r>
              <a:rPr lang="en-US" baseline="0" dirty="0" smtClean="0"/>
              <a:t>RAMP transactions, a kind of weakly atomic (they call it Read Atomic, slightly stronger than Read Committed) transaction, can be performed by FTSMs. This is an additional level on top of the basic storage. Better than Read Committed, you want to read only fully committed values</a:t>
            </a:r>
          </a:p>
          <a:p>
            <a:r>
              <a:rPr lang="en-US" baseline="0" dirty="0" smtClean="0"/>
              <a:t>CRDTs can be used between two shard replicas. This enables multi-master behavior; you can write in two datacenters and the values will periodically converge on a shared value based on CRDT properties.</a:t>
            </a:r>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35</a:t>
            </a:fld>
            <a:endParaRPr lang="en-US"/>
          </a:p>
        </p:txBody>
      </p:sp>
    </p:spTree>
    <p:extLst>
      <p:ext uri="{BB962C8B-B14F-4D97-AF65-F5344CB8AC3E}">
        <p14:creationId xmlns:p14="http://schemas.microsoft.com/office/powerpoint/2010/main" val="9656334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we’ll describe how</a:t>
            </a:r>
            <a:r>
              <a:rPr lang="en-US" baseline="0" dirty="0" smtClean="0"/>
              <a:t> Apollo is being considered for Facebook.</a:t>
            </a:r>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36</a:t>
            </a:fld>
            <a:endParaRPr lang="en-US"/>
          </a:p>
        </p:txBody>
      </p:sp>
    </p:spTree>
    <p:extLst>
      <p:ext uri="{BB962C8B-B14F-4D97-AF65-F5344CB8AC3E}">
        <p14:creationId xmlns:p14="http://schemas.microsoft.com/office/powerpoint/2010/main" val="545575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of the initial use-cases we’re working</a:t>
            </a:r>
            <a:r>
              <a:rPr lang="en-US" baseline="0" dirty="0" smtClean="0"/>
              <a:t> on </a:t>
            </a:r>
            <a:r>
              <a:rPr lang="en-US" dirty="0" smtClean="0"/>
              <a:t>is to provide a reliable,</a:t>
            </a:r>
            <a:r>
              <a:rPr lang="en-US" baseline="0" dirty="0" smtClean="0"/>
              <a:t> in-memory distributed database for Facebook. Nothing currently serves that role at Facebook.</a:t>
            </a:r>
          </a:p>
          <a:p>
            <a:r>
              <a:rPr lang="en-US" baseline="0" dirty="0" smtClean="0"/>
              <a:t>One of the primary limitations is the kind of storage system used. </a:t>
            </a:r>
            <a:r>
              <a:rPr lang="en-US" baseline="0" dirty="0" err="1" smtClean="0"/>
              <a:t>RocksDB</a:t>
            </a:r>
            <a:r>
              <a:rPr lang="en-US" baseline="0" dirty="0" smtClean="0"/>
              <a:t> is still a work-on-progress for in-memory performance, but we are actively working on that.</a:t>
            </a:r>
          </a:p>
          <a:p>
            <a:r>
              <a:rPr lang="en-US" baseline="0" dirty="0" smtClean="0"/>
              <a:t>The Raft protocol, by the way, was originally developed with this use in mind.</a:t>
            </a:r>
          </a:p>
          <a:p>
            <a:r>
              <a:rPr lang="en-US" baseline="0" dirty="0" smtClean="0"/>
              <a:t>Here are some roles this provides:</a:t>
            </a:r>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37</a:t>
            </a:fld>
            <a:endParaRPr lang="en-US"/>
          </a:p>
        </p:txBody>
      </p:sp>
    </p:spTree>
    <p:extLst>
      <p:ext uri="{BB962C8B-B14F-4D97-AF65-F5344CB8AC3E}">
        <p14:creationId xmlns:p14="http://schemas.microsoft.com/office/powerpoint/2010/main" val="42809908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Memcache</a:t>
            </a:r>
            <a:r>
              <a:rPr lang="en-US" dirty="0" smtClean="0"/>
              <a:t> is used a</a:t>
            </a:r>
            <a:r>
              <a:rPr lang="en-US" baseline="0" dirty="0" smtClean="0"/>
              <a:t> lot as a </a:t>
            </a:r>
            <a:r>
              <a:rPr lang="en-US" baseline="0" dirty="0" err="1" smtClean="0"/>
              <a:t>lookaside</a:t>
            </a:r>
            <a:r>
              <a:rPr lang="en-US" baseline="0" dirty="0" smtClean="0"/>
              <a:t> cache at Facebook still. Some of the users of this data are more database-like than cache like. Losing data is OK, but consistent losses are bad, so it is more in the grey area between ‘cache’ and database.</a:t>
            </a:r>
          </a:p>
          <a:p>
            <a:r>
              <a:rPr lang="en-US" baseline="0" dirty="0" smtClean="0"/>
              <a:t>Furthermore, we provide atomic transformations of data.</a:t>
            </a:r>
          </a:p>
          <a:p>
            <a:r>
              <a:rPr lang="en-US" baseline="0" dirty="0" smtClean="0"/>
              <a:t>One popular system is an in-memory version of TAO, the Facebook graph database system that is a write-through cache for MySQL. TACO is an in-memory only version of TAO that is used for graph-like data but with more cache-like properties.</a:t>
            </a:r>
          </a:p>
          <a:p>
            <a:r>
              <a:rPr lang="en-US" baseline="0" dirty="0" smtClean="0"/>
              <a:t>TAO handles several billion reads/sec versus several million writes/sec. TACO supports much higher write throughput, and is used for transient data. We’re considering migrating this over to a more general storage system.</a:t>
            </a:r>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38</a:t>
            </a:fld>
            <a:endParaRPr lang="en-US"/>
          </a:p>
        </p:txBody>
      </p:sp>
    </p:spTree>
    <p:extLst>
      <p:ext uri="{BB962C8B-B14F-4D97-AF65-F5344CB8AC3E}">
        <p14:creationId xmlns:p14="http://schemas.microsoft.com/office/powerpoint/2010/main" val="42809908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initial use case we’re evaluating is to support queues for various Facebook products.</a:t>
            </a:r>
          </a:p>
          <a:p>
            <a:r>
              <a:rPr lang="en-US" dirty="0" smtClean="0"/>
              <a:t>One canonical</a:t>
            </a:r>
            <a:r>
              <a:rPr lang="en-US" baseline="0" dirty="0" smtClean="0"/>
              <a:t> system are outgoing Facebook message notifications for web and mobile users. These are queued up until they can be delivered to </a:t>
            </a:r>
            <a:r>
              <a:rPr lang="en-US" baseline="0" dirty="0" err="1" smtClean="0"/>
              <a:t>iOS</a:t>
            </a:r>
            <a:r>
              <a:rPr lang="en-US" baseline="0" dirty="0" smtClean="0"/>
              <a:t>, Android systems, SMS, etc.</a:t>
            </a:r>
          </a:p>
          <a:p>
            <a:r>
              <a:rPr lang="en-US" baseline="0" dirty="0" smtClean="0"/>
              <a:t>This is a high throughput system. The usual resident size of the data is small, though many GBs of storage can be required in case the queues aren’t being drained properly due to message delivery problems.</a:t>
            </a:r>
            <a:endParaRPr lang="en-US" dirty="0" smtClean="0"/>
          </a:p>
          <a:p>
            <a:r>
              <a:rPr lang="en-US" dirty="0" smtClean="0"/>
              <a:t>Atomicity is important.</a:t>
            </a:r>
          </a:p>
          <a:p>
            <a:r>
              <a:rPr lang="en-US" dirty="0" smtClean="0"/>
              <a:t>Used in multiple datacenters.</a:t>
            </a:r>
          </a:p>
          <a:p>
            <a:r>
              <a:rPr lang="en-US" dirty="0" smtClean="0"/>
              <a:t>Queues are also used in cases</a:t>
            </a:r>
            <a:r>
              <a:rPr lang="en-US" baseline="0" dirty="0" smtClean="0"/>
              <a:t> where fault tolerance is required.</a:t>
            </a:r>
          </a:p>
          <a:p>
            <a:r>
              <a:rPr lang="en-US" baseline="0" dirty="0" smtClean="0"/>
              <a:t>One is is migrating users’ graph data between </a:t>
            </a:r>
            <a:r>
              <a:rPr lang="en-US" baseline="0" dirty="0" err="1" smtClean="0"/>
              <a:t>sharded</a:t>
            </a:r>
            <a:r>
              <a:rPr lang="en-US" baseline="0" dirty="0" smtClean="0"/>
              <a:t> MySQL instances. We can’t lose data here.</a:t>
            </a:r>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39</a:t>
            </a:fld>
            <a:endParaRPr lang="en-US"/>
          </a:p>
        </p:txBody>
      </p:sp>
    </p:spTree>
    <p:extLst>
      <p:ext uri="{BB962C8B-B14F-4D97-AF65-F5344CB8AC3E}">
        <p14:creationId xmlns:p14="http://schemas.microsoft.com/office/powerpoint/2010/main" val="4280990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Replication:</a:t>
            </a:r>
            <a:r>
              <a:rPr lang="en-US" baseline="0" dirty="0" smtClean="0"/>
              <a:t> </a:t>
            </a:r>
            <a:r>
              <a:rPr lang="en-US" baseline="0" dirty="0" err="1" smtClean="0"/>
              <a:t>sharded</a:t>
            </a:r>
            <a:r>
              <a:rPr lang="en-US" baseline="0" dirty="0" smtClean="0"/>
              <a:t> MySQL, but many higher-level systems too</a:t>
            </a:r>
            <a:endParaRPr lang="en-US" dirty="0" smtClean="0"/>
          </a:p>
          <a:p>
            <a:r>
              <a:rPr lang="en-US" dirty="0" smtClean="0"/>
              <a:t>4 DCs</a:t>
            </a:r>
            <a:r>
              <a:rPr lang="en-US" baseline="0" dirty="0" smtClean="0"/>
              <a:t> around world.</a:t>
            </a:r>
            <a:endParaRPr lang="en-US" dirty="0" smtClean="0"/>
          </a:p>
          <a:p>
            <a:r>
              <a:rPr lang="en-US" dirty="0" smtClean="0"/>
              <a:t>You -&gt; connect to PRN.</a:t>
            </a:r>
          </a:p>
          <a:p>
            <a:r>
              <a:rPr lang="en-US" dirty="0" smtClean="0"/>
              <a:t>PRN data is </a:t>
            </a:r>
            <a:r>
              <a:rPr lang="en-US" dirty="0" err="1" smtClean="0"/>
              <a:t>sharded</a:t>
            </a:r>
            <a:r>
              <a:rPr lang="en-US" dirty="0" smtClean="0"/>
              <a:t>, master. Independent</a:t>
            </a:r>
            <a:r>
              <a:rPr lang="en-US" baseline="0" dirty="0" smtClean="0"/>
              <a:t> buckets</a:t>
            </a:r>
            <a:endParaRPr lang="en-US" dirty="0" smtClean="0"/>
          </a:p>
          <a:p>
            <a:r>
              <a:rPr lang="en-US" dirty="0" smtClean="0"/>
              <a:t>Replicated to other datacenters.</a:t>
            </a:r>
          </a:p>
          <a:p>
            <a:r>
              <a:rPr lang="en-US" dirty="0" smtClean="0"/>
              <a:t>Reliability issues</a:t>
            </a:r>
          </a:p>
          <a:p>
            <a:endParaRPr lang="en-US" dirty="0" smtClean="0"/>
          </a:p>
          <a:p>
            <a:r>
              <a:rPr lang="en-US" dirty="0" smtClean="0"/>
              <a:t>==</a:t>
            </a:r>
          </a:p>
          <a:p>
            <a:r>
              <a:rPr lang="en-US" dirty="0" smtClean="0"/>
              <a:t>Facebook</a:t>
            </a:r>
            <a:r>
              <a:rPr lang="en-US" baseline="0" dirty="0" smtClean="0"/>
              <a:t> currently has 4 datacenters located around the world.</a:t>
            </a:r>
          </a:p>
          <a:p>
            <a:r>
              <a:rPr lang="en-US" baseline="0" dirty="0" smtClean="0"/>
              <a:t>For cache locality, latency and other reasons, not all datacenters are equivalent. So a choice is made for you as far as what datacenter you will connect to. This choice is outside the scope of this talk. The servers that your web browser or mobile client will interact with are located in one of these.</a:t>
            </a:r>
          </a:p>
          <a:p>
            <a:r>
              <a:rPr lang="en-US" baseline="0" dirty="0" smtClean="0"/>
              <a:t>Many data systems at Facebook, on MySQL, or </a:t>
            </a:r>
            <a:r>
              <a:rPr lang="en-US" baseline="0" dirty="0" err="1" smtClean="0"/>
              <a:t>HBase</a:t>
            </a:r>
            <a:r>
              <a:rPr lang="en-US" baseline="0" dirty="0" smtClean="0"/>
              <a:t> (with regions), or information services like caches or processing systems, are </a:t>
            </a:r>
            <a:r>
              <a:rPr lang="en-US" baseline="0" dirty="0" err="1" smtClean="0"/>
              <a:t>sharded</a:t>
            </a:r>
            <a:r>
              <a:rPr lang="en-US" baseline="0" dirty="0" smtClean="0"/>
              <a:t>. These are divisions of the total storage space into mostly independent buckets.</a:t>
            </a:r>
          </a:p>
          <a:p>
            <a:r>
              <a:rPr lang="en-US" baseline="0" dirty="0" smtClean="0"/>
              <a:t>As a general pattern, a write, say a friend addition or a new photo added, is made through a master of sorts. The master works to replicate the update to other replicas in other datacenters.</a:t>
            </a:r>
          </a:p>
          <a:p>
            <a:r>
              <a:rPr lang="en-US" baseline="0" dirty="0" smtClean="0"/>
              <a:t>The replication system used is highly variable, depending on the system. Most replication systems in use at Facebook are asynchronous, master/slave type, with full copies of data, or at least notifications of the data, in other datacenters.</a:t>
            </a:r>
          </a:p>
          <a:p>
            <a:r>
              <a:rPr lang="en-US" baseline="0" dirty="0" smtClean="0"/>
              <a:t>The master will coordinate the writes out to other datacenters. However, masters can fail, and the internet can fail, causing partitions. The master/slave type replication suffers data unavailability and inconsistency issues. </a:t>
            </a:r>
            <a:r>
              <a:rPr lang="en-US" dirty="0" smtClean="0"/>
              <a:t>This problem elsewhere has generally led to the development of weakly</a:t>
            </a:r>
            <a:r>
              <a:rPr lang="en-US" baseline="0" dirty="0" smtClean="0"/>
              <a:t> or eventually consistent systems for storage.</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4</a:t>
            </a:fld>
            <a:endParaRPr lang="en-US"/>
          </a:p>
        </p:txBody>
      </p:sp>
    </p:spTree>
    <p:extLst>
      <p:ext uri="{BB962C8B-B14F-4D97-AF65-F5344CB8AC3E}">
        <p14:creationId xmlns:p14="http://schemas.microsoft.com/office/powerpoint/2010/main" val="19916391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Despite saying that Apollo isn’t looking at many use</a:t>
            </a:r>
            <a:r>
              <a:rPr lang="en-US" baseline="0" dirty="0" smtClean="0"/>
              <a:t> cases where </a:t>
            </a:r>
            <a:r>
              <a:rPr lang="en-US" baseline="0" dirty="0" err="1" smtClean="0"/>
              <a:t>HBase</a:t>
            </a:r>
            <a:r>
              <a:rPr lang="en-US" baseline="0" dirty="0" smtClean="0"/>
              <a:t> is winding up, there are use cases where the throughput and latency that they can get with </a:t>
            </a:r>
            <a:r>
              <a:rPr lang="en-US" baseline="0" dirty="0" err="1" smtClean="0"/>
              <a:t>HBase</a:t>
            </a:r>
            <a:r>
              <a:rPr lang="en-US" baseline="0" dirty="0" smtClean="0"/>
              <a:t> isn’t sufficient.</a:t>
            </a:r>
          </a:p>
          <a:p>
            <a:r>
              <a:rPr lang="en-US" baseline="0" dirty="0" smtClean="0"/>
              <a:t>One is certain cases for offline processing of graph data, via bucketing. Loading portions of the entire graph in and out with decent throughput is something we are looking into.</a:t>
            </a:r>
          </a:p>
          <a:p>
            <a:r>
              <a:rPr lang="en-US" baseline="0" dirty="0" smtClean="0"/>
              <a:t>Click analytics, windowed for a certain period of time, is something being evaluated as well.</a:t>
            </a:r>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40</a:t>
            </a:fld>
            <a:endParaRPr lang="en-US"/>
          </a:p>
        </p:txBody>
      </p:sp>
    </p:spTree>
    <p:extLst>
      <p:ext uri="{BB962C8B-B14F-4D97-AF65-F5344CB8AC3E}">
        <p14:creationId xmlns:p14="http://schemas.microsoft.com/office/powerpoint/2010/main" val="42809908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 questions?</a:t>
            </a:r>
          </a:p>
          <a:p>
            <a:endParaRPr lang="en-US" dirty="0"/>
          </a:p>
        </p:txBody>
      </p:sp>
      <p:sp>
        <p:nvSpPr>
          <p:cNvPr id="4" name="Slide Number Placeholder 3"/>
          <p:cNvSpPr>
            <a:spLocks noGrp="1"/>
          </p:cNvSpPr>
          <p:nvPr>
            <p:ph type="sldNum" sz="quarter" idx="10"/>
          </p:nvPr>
        </p:nvSpPr>
        <p:spPr/>
        <p:txBody>
          <a:bodyPr/>
          <a:lstStyle/>
          <a:p>
            <a:fld id="{F482D980-B585-574E-A40D-6418E1AC5FA0}" type="slidenum">
              <a:rPr lang="en-US" smtClean="0"/>
              <a:pPr/>
              <a:t>41</a:t>
            </a:fld>
            <a:endParaRPr lang="en-US"/>
          </a:p>
        </p:txBody>
      </p:sp>
    </p:spTree>
    <p:extLst>
      <p:ext uri="{BB962C8B-B14F-4D97-AF65-F5344CB8AC3E}">
        <p14:creationId xmlns:p14="http://schemas.microsoft.com/office/powerpoint/2010/main" val="1688096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Facebook infrastructure has lived with these restrictions for a long time.</a:t>
            </a:r>
          </a:p>
          <a:p>
            <a:r>
              <a:rPr lang="en-US" baseline="0" dirty="0" smtClean="0"/>
              <a:t>Our graph data storage and caching system, called TAO, provides many of these guarantees listed.</a:t>
            </a:r>
          </a:p>
          <a:p>
            <a:r>
              <a:rPr lang="en-US" baseline="0" dirty="0" smtClean="0"/>
              <a:t>Some of these guarantees are also desired by other data replication systems at Facebook, like those used for Facebook message data.</a:t>
            </a:r>
          </a:p>
          <a:p>
            <a:r>
              <a:rPr lang="en-US" baseline="0" dirty="0" smtClean="0"/>
              <a:t>However, one unifying factor is that oftentimes it is rare that multiple people accessing multiple datacenters need to have write access to the same objects at the same time. Much of Facebook data has single-writer, multiple-reader style access.</a:t>
            </a:r>
          </a:p>
          <a:p>
            <a:r>
              <a:rPr lang="en-US" baseline="0" dirty="0" smtClean="0"/>
              <a:t>Specialized systems for distributed CRDT-style counters and the like have been provided independently. But most of the replication used at Facebook has been of the master/slave </a:t>
            </a:r>
            <a:r>
              <a:rPr lang="en-US" baseline="0" dirty="0" err="1" smtClean="0"/>
              <a:t>async</a:t>
            </a:r>
            <a:r>
              <a:rPr lang="en-US" baseline="0" dirty="0" smtClean="0"/>
              <a:t> or </a:t>
            </a:r>
            <a:r>
              <a:rPr lang="en-US" baseline="0" dirty="0" err="1" smtClean="0"/>
              <a:t>semisync</a:t>
            </a:r>
            <a:r>
              <a:rPr lang="en-US" baseline="0" dirty="0" smtClean="0"/>
              <a:t> type.</a:t>
            </a:r>
          </a:p>
        </p:txBody>
      </p:sp>
      <p:sp>
        <p:nvSpPr>
          <p:cNvPr id="4" name="Slide Number Placeholder 3"/>
          <p:cNvSpPr>
            <a:spLocks noGrp="1"/>
          </p:cNvSpPr>
          <p:nvPr>
            <p:ph type="sldNum" sz="quarter" idx="10"/>
          </p:nvPr>
        </p:nvSpPr>
        <p:spPr/>
        <p:txBody>
          <a:bodyPr/>
          <a:lstStyle/>
          <a:p>
            <a:fld id="{F482D980-B585-574E-A40D-6418E1AC5FA0}" type="slidenum">
              <a:rPr lang="en-US" smtClean="0"/>
              <a:pPr/>
              <a:t>5</a:t>
            </a:fld>
            <a:endParaRPr lang="en-US"/>
          </a:p>
        </p:txBody>
      </p:sp>
    </p:spTree>
    <p:extLst>
      <p:ext uri="{BB962C8B-B14F-4D97-AF65-F5344CB8AC3E}">
        <p14:creationId xmlns:p14="http://schemas.microsoft.com/office/powerpoint/2010/main" val="1358981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2 guarantees that we ideally want.</a:t>
            </a:r>
            <a:endParaRPr lang="en-US" dirty="0" smtClean="0"/>
          </a:p>
          <a:p>
            <a:r>
              <a:rPr lang="en-US" baseline="0" dirty="0" smtClean="0"/>
              <a:t>The kinds of atomic operations that are available can vary widely, as well as the scope of what is allowed to be in the transaction. Possible to represent all kinds of complicated data structures, such as maps, </a:t>
            </a:r>
            <a:r>
              <a:rPr lang="en-US" baseline="0" dirty="0" err="1" smtClean="0"/>
              <a:t>deques</a:t>
            </a:r>
            <a:r>
              <a:rPr lang="en-US" baseline="0" dirty="0" smtClean="0"/>
              <a:t> and priority queues. Will discuss @ FB later.</a:t>
            </a:r>
            <a:endParaRPr lang="en-US" dirty="0" smtClean="0"/>
          </a:p>
          <a:p>
            <a:r>
              <a:rPr lang="en-US" dirty="0" smtClean="0"/>
              <a:t>2: don’t lose</a:t>
            </a:r>
            <a:r>
              <a:rPr lang="en-US" baseline="0" dirty="0" smtClean="0"/>
              <a:t> </a:t>
            </a:r>
            <a:r>
              <a:rPr lang="en-US" baseline="0" dirty="0" err="1" smtClean="0"/>
              <a:t>ack</a:t>
            </a:r>
            <a:r>
              <a:rPr lang="en-US" baseline="0" dirty="0" smtClean="0"/>
              <a:t> writes</a:t>
            </a:r>
            <a:r>
              <a:rPr lang="en-US" dirty="0" smtClean="0"/>
              <a:t>. Many </a:t>
            </a:r>
            <a:r>
              <a:rPr lang="en-US" dirty="0" err="1" smtClean="0"/>
              <a:t>NoSQL</a:t>
            </a:r>
            <a:r>
              <a:rPr lang="en-US" dirty="0" smtClean="0"/>
              <a:t> systems don’t offer this option,</a:t>
            </a:r>
            <a:r>
              <a:rPr lang="en-US" baseline="0" dirty="0" smtClean="0"/>
              <a:t> and it is problematic under last-writer-wins, where writers can’t serialize their actions. This is still subject to minority node failure and temporary partitions.</a:t>
            </a:r>
          </a:p>
          <a:p>
            <a:r>
              <a:rPr lang="en-US" baseline="0" dirty="0" smtClean="0"/>
              <a:t>It is a lot easier to provide these kinds of guarantees based on a CP-type system.</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6</a:t>
            </a:fld>
            <a:endParaRPr lang="en-US"/>
          </a:p>
        </p:txBody>
      </p:sp>
    </p:spTree>
    <p:extLst>
      <p:ext uri="{BB962C8B-B14F-4D97-AF65-F5344CB8AC3E}">
        <p14:creationId xmlns:p14="http://schemas.microsoft.com/office/powerpoint/2010/main" val="2147244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World only pick 2, many people look at AP. R/W availability</a:t>
            </a:r>
          </a:p>
          <a:p>
            <a:r>
              <a:rPr lang="en-US" baseline="0" dirty="0" smtClean="0"/>
              <a:t>However, for Facebook’s architecture, availability (or lack thereof) is not a substantial problem in your local datacenter. Can write to 1 node, can write to N. Single node or rack switch. Want to always broadcast.</a:t>
            </a:r>
          </a:p>
          <a:p>
            <a:r>
              <a:rPr lang="en-US" baseline="0" dirty="0" smtClean="0"/>
              <a:t>Writes across the Internet, </a:t>
            </a:r>
            <a:r>
              <a:rPr lang="en-US" baseline="0" dirty="0" err="1" smtClean="0"/>
              <a:t>gonna</a:t>
            </a:r>
            <a:r>
              <a:rPr lang="en-US" baseline="0" dirty="0" smtClean="0"/>
              <a:t> have bad time.</a:t>
            </a:r>
          </a:p>
          <a:p>
            <a:r>
              <a:rPr lang="en-US" baseline="0" dirty="0" smtClean="0"/>
              <a:t>Can you expose limits where needed? Mix AP in? On top of a CP layer?</a:t>
            </a:r>
          </a:p>
        </p:txBody>
      </p:sp>
      <p:sp>
        <p:nvSpPr>
          <p:cNvPr id="4" name="Slide Number Placeholder 3"/>
          <p:cNvSpPr>
            <a:spLocks noGrp="1"/>
          </p:cNvSpPr>
          <p:nvPr>
            <p:ph type="sldNum" sz="quarter" idx="10"/>
          </p:nvPr>
        </p:nvSpPr>
        <p:spPr/>
        <p:txBody>
          <a:bodyPr/>
          <a:lstStyle/>
          <a:p>
            <a:fld id="{F482D980-B585-574E-A40D-6418E1AC5FA0}" type="slidenum">
              <a:rPr lang="en-US" smtClean="0"/>
              <a:pPr/>
              <a:t>7</a:t>
            </a:fld>
            <a:endParaRPr lang="en-US"/>
          </a:p>
        </p:txBody>
      </p:sp>
    </p:spTree>
    <p:extLst>
      <p:ext uri="{BB962C8B-B14F-4D97-AF65-F5344CB8AC3E}">
        <p14:creationId xmlns:p14="http://schemas.microsoft.com/office/powerpoint/2010/main" val="1358981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smtClean="0"/>
              <a:t>Facebook has survived</a:t>
            </a:r>
            <a:r>
              <a:rPr lang="en-US" baseline="0" dirty="0" smtClean="0"/>
              <a:t> with CP.</a:t>
            </a:r>
          </a:p>
          <a:p>
            <a:r>
              <a:rPr lang="en-US" baseline="0" dirty="0" smtClean="0"/>
              <a:t>Errors are inevitable, but you can delay cleanup. Reads can be stale, writes may fail.</a:t>
            </a:r>
          </a:p>
          <a:p>
            <a:r>
              <a:rPr lang="en-US" baseline="0" dirty="0" smtClean="0"/>
              <a:t>AP is cool, but not easy to write a complicated system.</a:t>
            </a:r>
          </a:p>
          <a:p>
            <a:r>
              <a:rPr lang="en-US" baseline="0" dirty="0" smtClean="0"/>
              <a:t>Build a better CP building block</a:t>
            </a:r>
          </a:p>
          <a:p>
            <a:r>
              <a:rPr lang="en-US" baseline="0" dirty="0" smtClean="0"/>
              <a:t>Use it to solve problems</a:t>
            </a:r>
          </a:p>
          <a:p>
            <a:endParaRPr lang="en-US" baseline="0" dirty="0" smtClean="0"/>
          </a:p>
          <a:p>
            <a:r>
              <a:rPr lang="en-US" baseline="0" dirty="0" smtClean="0"/>
              <a:t>==</a:t>
            </a:r>
            <a:endParaRPr lang="en-US" dirty="0" smtClean="0"/>
          </a:p>
          <a:p>
            <a:endParaRPr lang="en-US" dirty="0" smtClean="0"/>
          </a:p>
          <a:p>
            <a:r>
              <a:rPr lang="en-US" dirty="0" smtClean="0"/>
              <a:t>Starting with a more strongly consistent system, there are ways that you can</a:t>
            </a:r>
            <a:r>
              <a:rPr lang="en-US" baseline="0" dirty="0" smtClean="0"/>
              <a:t> claw back some read or write availability under partition or failure by layering APIs and protocols on top.</a:t>
            </a:r>
          </a:p>
          <a:p>
            <a:r>
              <a:rPr lang="en-US" baseline="0" dirty="0" smtClean="0"/>
              <a:t>You can choose what updates need to be consistent with each other. Not every update need fit within one ordered chain. A global snapshot read is often not needed.</a:t>
            </a:r>
          </a:p>
          <a:p>
            <a:r>
              <a:rPr lang="en-US" baseline="0" dirty="0" smtClean="0"/>
              <a:t>Readers don’t necessarily have to read the latest data. Facebook replication lives with this of course; a reader hitting a different datacenter sees a different view of the data, and the cross-shard updates they see are inconsistent.</a:t>
            </a:r>
          </a:p>
          <a:p>
            <a:r>
              <a:rPr lang="en-US" baseline="0" dirty="0" smtClean="0"/>
              <a:t>How can you recognize that writers are attempting to write based on old state? What kinds of atomic updates, if any, do you want to support?</a:t>
            </a:r>
          </a:p>
          <a:p>
            <a:r>
              <a:rPr lang="en-US" baseline="0" dirty="0" smtClean="0"/>
              <a:t>What kinds of data conflicts can you tolerate if you wanted multiple writers?</a:t>
            </a:r>
            <a:endParaRPr lang="en-US" dirty="0" smtClean="0"/>
          </a:p>
          <a:p>
            <a:r>
              <a:rPr lang="en-US" dirty="0" smtClean="0"/>
              <a:t>Global</a:t>
            </a:r>
            <a:r>
              <a:rPr lang="en-US" baseline="0" dirty="0" smtClean="0"/>
              <a:t> snapshot reads of data are often not needed. It is rare for most web-site oriented tasks where you don’t know the kinds of data that you want to read and write up front.</a:t>
            </a:r>
          </a:p>
          <a:p>
            <a:r>
              <a:rPr lang="en-US" baseline="0" dirty="0" smtClean="0"/>
              <a:t>At the very least, many tasks want the ability to atomically modify pieces of data. These can be used to implement things akin to primary key constraints.</a:t>
            </a:r>
          </a:p>
          <a:p>
            <a:r>
              <a:rPr lang="en-US" baseline="0" dirty="0" smtClean="0"/>
              <a:t>Cross-dependencies are more difficult. Consider a distributed MySQL implementation. How do you atomically add something to one node conditional on data being in another node?</a:t>
            </a:r>
          </a:p>
          <a:p>
            <a:r>
              <a:rPr lang="en-US" baseline="0" dirty="0" smtClean="0"/>
              <a:t>At scale, many such systems are effectively </a:t>
            </a:r>
            <a:r>
              <a:rPr lang="en-US" baseline="0" dirty="0" err="1" smtClean="0"/>
              <a:t>sharded</a:t>
            </a:r>
            <a:r>
              <a:rPr lang="en-US" baseline="0" dirty="0" smtClean="0"/>
              <a:t>, and the boundaries are hard to cross. </a:t>
            </a:r>
            <a:r>
              <a:rPr lang="en-US" baseline="0" dirty="0" err="1" smtClean="0"/>
              <a:t>NoSQL</a:t>
            </a:r>
            <a:r>
              <a:rPr lang="en-US" baseline="0" dirty="0" smtClean="0"/>
              <a:t> systems have tended to go down the route of throwing everything in one pool, but in obtaining scale through loose cross-dependencies or upon </a:t>
            </a:r>
            <a:r>
              <a:rPr lang="en-US" baseline="0" dirty="0" err="1" smtClean="0"/>
              <a:t>sharding</a:t>
            </a:r>
            <a:r>
              <a:rPr lang="en-US" baseline="0" dirty="0" smtClean="0"/>
              <a:t> (</a:t>
            </a:r>
            <a:r>
              <a:rPr lang="en-US" baseline="0" dirty="0" err="1" smtClean="0"/>
              <a:t>Hbase</a:t>
            </a:r>
            <a:r>
              <a:rPr lang="en-US" baseline="0" dirty="0" smtClean="0"/>
              <a:t> regions).</a:t>
            </a:r>
          </a:p>
          <a:p>
            <a:endParaRPr lang="en-US" baseline="0" dirty="0" smtClean="0"/>
          </a:p>
          <a:p>
            <a:r>
              <a:rPr lang="en-US" baseline="0" dirty="0" smtClean="0"/>
              <a:t>There is some research that is beginning to wind its way into production systems to allow you implement limited forms of cross-shard transactions. COPS is a system that Wyatt Lloyd, a postdoc researcher at the Facebook NY office, has written some papers about. RAMP is another interesting method recently presented out of Berkeley for some kinds of atomic cross-shard transactions. (Read-atomic, multi-partition)</a:t>
            </a:r>
          </a:p>
          <a:p>
            <a:endParaRPr lang="en-US" baseline="0" dirty="0" smtClean="0"/>
          </a:p>
          <a:p>
            <a:r>
              <a:rPr lang="en-US" baseline="0" dirty="0" smtClean="0"/>
              <a:t>CRDTs, commutative/convergent replicated data types, are another method. These place lots of limitations on the kind of data that you can represent though.</a:t>
            </a:r>
          </a:p>
          <a:p>
            <a:endParaRPr lang="en-US" baseline="0" dirty="0" smtClean="0"/>
          </a:p>
          <a:p>
            <a:r>
              <a:rPr lang="en-US" baseline="0" dirty="0" smtClean="0"/>
              <a:t>However, most applications only really need this for a subset of your data. If your application is within one datacenter, as long as your have replicated data, you can work with strong consistency.</a:t>
            </a:r>
          </a:p>
          <a:p>
            <a:endParaRPr lang="en-US" baseline="0"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8</a:t>
            </a:fld>
            <a:endParaRPr lang="en-US"/>
          </a:p>
        </p:txBody>
      </p:sp>
    </p:spTree>
    <p:extLst>
      <p:ext uri="{BB962C8B-B14F-4D97-AF65-F5344CB8AC3E}">
        <p14:creationId xmlns:p14="http://schemas.microsoft.com/office/powerpoint/2010/main" val="37514246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Apollo is an attempt at staking out another point in</a:t>
            </a:r>
            <a:r>
              <a:rPr lang="en-US" baseline="0" dirty="0" smtClean="0"/>
              <a:t> the space of distributed storage systems.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There’s no claim that any one distributed storage system is the final say for any choice; there are always tradeoffs, but I think Apollo is about creating a framework around strong consistency that allows you to express some weaker consistency options across datacenters or the Internet.</a:t>
            </a:r>
          </a:p>
          <a:p>
            <a:r>
              <a:rPr lang="en-US" baseline="0" dirty="0" smtClean="0"/>
              <a:t>The idea is that we wanted to write something relatively simple that is strongly consistent, and use that as a building block for larger components. It is in large part based on some of our experiences with </a:t>
            </a:r>
            <a:r>
              <a:rPr lang="en-US" baseline="0" dirty="0" err="1" smtClean="0"/>
              <a:t>HBase</a:t>
            </a:r>
            <a:r>
              <a:rPr lang="en-US" baseline="0" dirty="0" smtClean="0"/>
              <a:t>, and trying to replicate single-node storage systems like </a:t>
            </a:r>
            <a:r>
              <a:rPr lang="en-US" baseline="0" dirty="0" err="1" smtClean="0"/>
              <a:t>RocksDB</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F482D980-B585-574E-A40D-6418E1AC5FA0}" type="slidenum">
              <a:rPr lang="en-US" smtClean="0"/>
              <a:pPr/>
              <a:t>9</a:t>
            </a:fld>
            <a:endParaRPr lang="en-US"/>
          </a:p>
        </p:txBody>
      </p:sp>
    </p:spTree>
    <p:extLst>
      <p:ext uri="{BB962C8B-B14F-4D97-AF65-F5344CB8AC3E}">
        <p14:creationId xmlns:p14="http://schemas.microsoft.com/office/powerpoint/2010/main" val="4064995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ransition xmlns:p14="http://schemas.microsoft.com/office/powerpoint/2010/main" spd="slow">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transition xmlns:p14="http://schemas.microsoft.com/office/powerpoint/2010/main" spd="slow">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p:nvPr>
        </p:nvSpPr>
        <p:spPr>
          <a:xfrm>
            <a:off x="787400" y="1943100"/>
            <a:ext cx="11430000" cy="3784600"/>
          </a:xfrm>
        </p:spPr>
        <p:txBody>
          <a:bodyPr/>
          <a:lstStyle/>
          <a:p>
            <a:r>
              <a:rPr lang="en-US" smtClean="0"/>
              <a:t>Click to edit Master title style</a:t>
            </a:r>
            <a:endParaRPr lang="en-US"/>
          </a:p>
        </p:txBody>
      </p:sp>
    </p:spTree>
  </p:cSld>
  <p:clrMapOvr>
    <a:masterClrMapping/>
  </p:clrMapOvr>
  <p:transition xmlns:p14="http://schemas.microsoft.com/office/powerpoint/2010/mai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87400" y="1612900"/>
            <a:ext cx="5632450" cy="5956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2250" y="1612900"/>
            <a:ext cx="5632450" cy="5956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xmlns:p14="http://schemas.microsoft.com/office/powerpoint/2010/main" spd="med">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Sld>
  <p:clrMapOvr>
    <a:masterClrMapping/>
  </p:clrMapOvr>
  <p:transition xmlns:p14="http://schemas.microsoft.com/office/powerpoint/2010/main" spd="slow">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theme" Target="../theme/theme2.xml"/><Relationship Id="rId3"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emf"/><Relationship Id="rId1" Type="http://schemas.openxmlformats.org/officeDocument/2006/relationships/slideLayout" Target="../slideLayouts/slideLayout6.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4">
            <a:alphaModFix amt="0"/>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bwMode="auto">
          <a:xfrm>
            <a:off x="0" y="0"/>
            <a:ext cx="13004800" cy="8128000"/>
          </a:xfrm>
          <a:prstGeom prst="rect">
            <a:avLst/>
          </a:prstGeom>
          <a:solidFill>
            <a:srgbClr val="375999"/>
          </a:solidFill>
          <a:ln w="203200" cap="flat" cmpd="sng" algn="ctr">
            <a:solidFill>
              <a:srgbClr val="6B84B5"/>
            </a:solidFill>
            <a:prstDash val="solid"/>
            <a:miter lim="800000"/>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049" name="Rectangle 1"/>
          <p:cNvSpPr>
            <a:spLocks noGrp="1" noChangeArrowheads="1"/>
          </p:cNvSpPr>
          <p:nvPr>
            <p:ph type="title"/>
          </p:nvPr>
        </p:nvSpPr>
        <p:spPr bwMode="auto">
          <a:xfrm>
            <a:off x="787400" y="1943100"/>
            <a:ext cx="11430000" cy="3784600"/>
          </a:xfrm>
          <a:prstGeom prst="rect">
            <a:avLst/>
          </a:prstGeom>
          <a:noFill/>
          <a:ln w="12700">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Vista Sans OT Medium" pitchFamily="-65" charset="0"/>
              </a:rPr>
              <a:t>Click to edit Master title style</a:t>
            </a:r>
          </a:p>
        </p:txBody>
      </p:sp>
      <p:sp>
        <p:nvSpPr>
          <p:cNvPr id="2050" name="Rectangle 2"/>
          <p:cNvSpPr>
            <a:spLocks noGrp="1" noChangeArrowheads="1"/>
          </p:cNvSpPr>
          <p:nvPr>
            <p:ph type="body" idx="1"/>
          </p:nvPr>
        </p:nvSpPr>
        <p:spPr bwMode="auto">
          <a:xfrm>
            <a:off x="787400" y="6448425"/>
            <a:ext cx="11417300" cy="1003300"/>
          </a:xfrm>
          <a:prstGeom prst="rect">
            <a:avLst/>
          </a:prstGeom>
          <a:noFill/>
          <a:ln w="12700">
            <a:noFill/>
            <a:miter lim="800000"/>
            <a:headEnd/>
            <a:tailEnd/>
          </a:ln>
          <a:effectLst/>
        </p:spPr>
        <p:txBody>
          <a:bodyPr vert="horz" wrap="square" lIns="38100" tIns="38100" rIns="38100" bIns="38100" numCol="1" anchor="t" anchorCtr="0" compatLnSpc="1">
            <a:prstTxWarp prst="textNoShape">
              <a:avLst/>
            </a:prstTxWarp>
          </a:bodyPr>
          <a:lstStyle/>
          <a:p>
            <a:pPr lvl="0"/>
            <a:r>
              <a:rPr lang="en-US" dirty="0">
                <a:sym typeface="Vista Sans OT Reg" pitchFamily="-65" charset="0"/>
              </a:rPr>
              <a:t>Click to edit Master text styles</a:t>
            </a:r>
          </a:p>
          <a:p>
            <a:pPr lvl="1"/>
            <a:r>
              <a:rPr lang="en-US" dirty="0">
                <a:sym typeface="Vista Sans OT Reg" pitchFamily="-65" charset="0"/>
              </a:rPr>
              <a:t>Second level</a:t>
            </a:r>
          </a:p>
          <a:p>
            <a:pPr lvl="2"/>
            <a:r>
              <a:rPr lang="en-US" dirty="0">
                <a:sym typeface="Vista Sans OT Reg" pitchFamily="-65" charset="0"/>
              </a:rPr>
              <a:t>Third </a:t>
            </a:r>
            <a:r>
              <a:rPr lang="en-US" dirty="0" smtClean="0">
                <a:sym typeface="Vista Sans OT Reg" pitchFamily="-65" charset="0"/>
              </a:rPr>
              <a:t>level</a:t>
            </a:r>
          </a:p>
        </p:txBody>
      </p:sp>
      <p:pic>
        <p:nvPicPr>
          <p:cNvPr id="2051" name="Picture 3"/>
          <p:cNvPicPr>
            <a:picLocks noChangeAspect="1" noChangeArrowheads="1"/>
          </p:cNvPicPr>
          <p:nvPr/>
        </p:nvPicPr>
        <p:blipFill>
          <a:blip r:embed="rId5"/>
          <a:srcRect/>
          <a:stretch>
            <a:fillRect/>
          </a:stretch>
        </p:blipFill>
        <p:spPr bwMode="auto">
          <a:xfrm>
            <a:off x="792163" y="695325"/>
            <a:ext cx="1663700" cy="342900"/>
          </a:xfrm>
          <a:prstGeom prst="rect">
            <a:avLst/>
          </a:prstGeom>
          <a:noFill/>
          <a:ln w="12700">
            <a:noFill/>
            <a:miter lim="800000"/>
            <a:headEnd/>
            <a:tailEnd/>
          </a:ln>
        </p:spPr>
      </p:pic>
    </p:spTree>
  </p:cSld>
  <p:clrMap bg1="dk2" tx1="lt1" bg2="dk1" tx2="lt2" accent1="accent1" accent2="accent2" accent3="accent3" accent4="accent4" accent5="accent5" accent6="accent6" hlink="hlink" folHlink="folHlink"/>
  <p:sldLayoutIdLst>
    <p:sldLayoutId id="2147483652" r:id="rId1"/>
    <p:sldLayoutId id="2147483653" r:id="rId2"/>
  </p:sldLayoutIdLst>
  <p:transition xmlns:p14="http://schemas.microsoft.com/office/powerpoint/2010/main" spd="slow">
    <p:fade thruBlk="1"/>
  </p:transition>
  <p:txStyles>
    <p:titleStyle>
      <a:lvl1pPr algn="l" rtl="0" fontAlgn="base">
        <a:lnSpc>
          <a:spcPct val="90000"/>
        </a:lnSpc>
        <a:spcBef>
          <a:spcPct val="0"/>
        </a:spcBef>
        <a:spcAft>
          <a:spcPct val="0"/>
        </a:spcAft>
        <a:defRPr sz="5800">
          <a:solidFill>
            <a:schemeClr val="tx1"/>
          </a:solidFill>
          <a:latin typeface="+mj-lt"/>
          <a:ea typeface="+mj-ea"/>
          <a:cs typeface="+mj-cs"/>
          <a:sym typeface="Vista Sans OT Medium" pitchFamily="-65" charset="0"/>
        </a:defRPr>
      </a:lvl1pPr>
      <a:lvl2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2pPr>
      <a:lvl3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3pPr>
      <a:lvl4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4pPr>
      <a:lvl5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5pPr>
      <a:lvl6pPr marL="4572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6pPr>
      <a:lvl7pPr marL="9144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7pPr>
      <a:lvl8pPr marL="13716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8pPr>
      <a:lvl9pPr marL="18288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9pPr>
    </p:titleStyle>
    <p:bodyStyle>
      <a:lvl1pPr algn="l" rtl="0" fontAlgn="base">
        <a:spcBef>
          <a:spcPts val="200"/>
        </a:spcBef>
        <a:spcAft>
          <a:spcPct val="0"/>
        </a:spcAft>
        <a:defRPr>
          <a:solidFill>
            <a:srgbClr val="AFBEE3"/>
          </a:solidFill>
          <a:latin typeface="+mn-lt"/>
          <a:ea typeface="+mn-ea"/>
          <a:cs typeface="+mn-cs"/>
          <a:sym typeface="Vista Sans OT Reg" pitchFamily="-65" charset="0"/>
        </a:defRPr>
      </a:lvl1pPr>
      <a:lvl2pPr algn="l" rtl="0" fontAlgn="base">
        <a:spcBef>
          <a:spcPts val="200"/>
        </a:spcBef>
        <a:spcAft>
          <a:spcPct val="0"/>
        </a:spcAft>
        <a:defRPr>
          <a:solidFill>
            <a:srgbClr val="AFBEE3"/>
          </a:solidFill>
          <a:latin typeface="+mn-lt"/>
          <a:ea typeface="+mn-ea"/>
          <a:cs typeface="+mn-cs"/>
          <a:sym typeface="Vista Sans OT Reg" pitchFamily="-65" charset="0"/>
        </a:defRPr>
      </a:lvl2pPr>
      <a:lvl3pPr algn="l" rtl="0" fontAlgn="base">
        <a:spcBef>
          <a:spcPts val="200"/>
        </a:spcBef>
        <a:spcAft>
          <a:spcPct val="0"/>
        </a:spcAft>
        <a:defRPr>
          <a:solidFill>
            <a:srgbClr val="AFBEE3"/>
          </a:solidFill>
          <a:latin typeface="+mn-lt"/>
          <a:ea typeface="+mn-ea"/>
          <a:cs typeface="+mn-cs"/>
          <a:sym typeface="Vista Sans OT Reg" pitchFamily="-65" charset="0"/>
        </a:defRPr>
      </a:lvl3pPr>
      <a:lvl4pPr algn="l" rtl="0" fontAlgn="base">
        <a:spcBef>
          <a:spcPts val="200"/>
        </a:spcBef>
        <a:spcAft>
          <a:spcPct val="0"/>
        </a:spcAft>
        <a:defRPr>
          <a:solidFill>
            <a:srgbClr val="AFBEE3"/>
          </a:solidFill>
          <a:latin typeface="+mn-lt"/>
          <a:ea typeface="+mn-ea"/>
          <a:cs typeface="+mn-cs"/>
          <a:sym typeface="Vista Sans OT Reg" pitchFamily="-65" charset="0"/>
        </a:defRPr>
      </a:lvl4pPr>
      <a:lvl5pPr algn="l" rtl="0" fontAlgn="base">
        <a:spcBef>
          <a:spcPts val="200"/>
        </a:spcBef>
        <a:spcAft>
          <a:spcPct val="0"/>
        </a:spcAft>
        <a:defRPr>
          <a:solidFill>
            <a:srgbClr val="AFBEE3"/>
          </a:solidFill>
          <a:latin typeface="+mn-lt"/>
          <a:ea typeface="+mn-ea"/>
          <a:cs typeface="+mn-cs"/>
          <a:sym typeface="Vista Sans OT Reg" pitchFamily="-65" charset="0"/>
        </a:defRPr>
      </a:lvl5pPr>
      <a:lvl6pPr marL="457200" algn="l" rtl="0" fontAlgn="base">
        <a:spcBef>
          <a:spcPts val="200"/>
        </a:spcBef>
        <a:spcAft>
          <a:spcPct val="0"/>
        </a:spcAft>
        <a:defRPr>
          <a:solidFill>
            <a:srgbClr val="AFBEE3"/>
          </a:solidFill>
          <a:latin typeface="+mn-lt"/>
          <a:ea typeface="+mn-ea"/>
          <a:cs typeface="+mn-cs"/>
          <a:sym typeface="Vista Sans OT Reg" pitchFamily="-65" charset="0"/>
        </a:defRPr>
      </a:lvl6pPr>
      <a:lvl7pPr marL="914400" algn="l" rtl="0" fontAlgn="base">
        <a:spcBef>
          <a:spcPts val="200"/>
        </a:spcBef>
        <a:spcAft>
          <a:spcPct val="0"/>
        </a:spcAft>
        <a:defRPr>
          <a:solidFill>
            <a:srgbClr val="AFBEE3"/>
          </a:solidFill>
          <a:latin typeface="+mn-lt"/>
          <a:ea typeface="+mn-ea"/>
          <a:cs typeface="+mn-cs"/>
          <a:sym typeface="Vista Sans OT Reg" pitchFamily="-65" charset="0"/>
        </a:defRPr>
      </a:lvl7pPr>
      <a:lvl8pPr marL="1371600" algn="l" rtl="0" fontAlgn="base">
        <a:spcBef>
          <a:spcPts val="200"/>
        </a:spcBef>
        <a:spcAft>
          <a:spcPct val="0"/>
        </a:spcAft>
        <a:defRPr>
          <a:solidFill>
            <a:srgbClr val="AFBEE3"/>
          </a:solidFill>
          <a:latin typeface="+mn-lt"/>
          <a:ea typeface="+mn-ea"/>
          <a:cs typeface="+mn-cs"/>
          <a:sym typeface="Vista Sans OT Reg" pitchFamily="-65" charset="0"/>
        </a:defRPr>
      </a:lvl8pPr>
      <a:lvl9pPr marL="1828800" algn="l" rtl="0" fontAlgn="base">
        <a:spcBef>
          <a:spcPts val="200"/>
        </a:spcBef>
        <a:spcAft>
          <a:spcPct val="0"/>
        </a:spcAft>
        <a:defRPr>
          <a:solidFill>
            <a:srgbClr val="AFBEE3"/>
          </a:solidFill>
          <a:latin typeface="+mn-lt"/>
          <a:ea typeface="+mn-ea"/>
          <a:cs typeface="+mn-cs"/>
          <a:sym typeface="Vista Sans OT Reg" pitchFamily="-65"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alphaModFix amt="0"/>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auto">
          <a:xfrm>
            <a:off x="0" y="0"/>
            <a:ext cx="13004800" cy="8128000"/>
          </a:xfrm>
          <a:prstGeom prst="rect">
            <a:avLst/>
          </a:prstGeom>
          <a:solidFill>
            <a:srgbClr val="375999"/>
          </a:solidFill>
          <a:ln w="203200" cap="flat" cmpd="sng" algn="ctr">
            <a:solidFill>
              <a:srgbClr val="6B84B5"/>
            </a:solidFill>
            <a:prstDash val="solid"/>
            <a:miter lim="800000"/>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073" name="Rectangle 1"/>
          <p:cNvSpPr>
            <a:spLocks noGrp="1" noChangeArrowheads="1"/>
          </p:cNvSpPr>
          <p:nvPr>
            <p:ph type="title"/>
          </p:nvPr>
        </p:nvSpPr>
        <p:spPr bwMode="auto">
          <a:xfrm>
            <a:off x="787400" y="1943100"/>
            <a:ext cx="11430000" cy="3784600"/>
          </a:xfrm>
          <a:prstGeom prst="rect">
            <a:avLst/>
          </a:prstGeom>
          <a:noFill/>
          <a:ln w="12700">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Vista Sans OT Medium" pitchFamily="-65" charset="0"/>
              </a:rPr>
              <a:t>Click to edit Master title style</a:t>
            </a:r>
          </a:p>
        </p:txBody>
      </p:sp>
    </p:spTree>
  </p:cSld>
  <p:clrMap bg1="dk2" tx1="lt1" bg2="dk1" tx2="lt2" accent1="accent1" accent2="accent2" accent3="accent3" accent4="accent4" accent5="accent5" accent6="accent6" hlink="hlink" folHlink="folHlink"/>
  <p:sldLayoutIdLst>
    <p:sldLayoutId id="2147483655" r:id="rId1"/>
  </p:sldLayoutIdLst>
  <p:transition xmlns:p14="http://schemas.microsoft.com/office/powerpoint/2010/main" spd="slow"/>
  <p:txStyles>
    <p:titleStyle>
      <a:lvl1pPr algn="l" rtl="0" fontAlgn="base">
        <a:lnSpc>
          <a:spcPct val="90000"/>
        </a:lnSpc>
        <a:spcBef>
          <a:spcPct val="0"/>
        </a:spcBef>
        <a:spcAft>
          <a:spcPct val="0"/>
        </a:spcAft>
        <a:defRPr sz="5800">
          <a:solidFill>
            <a:schemeClr val="tx1"/>
          </a:solidFill>
          <a:latin typeface="+mj-lt"/>
          <a:ea typeface="+mj-ea"/>
          <a:cs typeface="+mj-cs"/>
          <a:sym typeface="Vista Sans OT Medium" pitchFamily="-65" charset="0"/>
        </a:defRPr>
      </a:lvl1pPr>
      <a:lvl2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2pPr>
      <a:lvl3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3pPr>
      <a:lvl4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4pPr>
      <a:lvl5pPr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5pPr>
      <a:lvl6pPr marL="4572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6pPr>
      <a:lvl7pPr marL="9144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7pPr>
      <a:lvl8pPr marL="13716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8pPr>
      <a:lvl9pPr marL="1828800" algn="l" rtl="0" fontAlgn="base">
        <a:lnSpc>
          <a:spcPct val="90000"/>
        </a:lnSpc>
        <a:spcBef>
          <a:spcPct val="0"/>
        </a:spcBef>
        <a:spcAft>
          <a:spcPct val="0"/>
        </a:spcAft>
        <a:defRPr sz="58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9pPr>
    </p:titleStyle>
    <p:bodyStyle>
      <a:lvl1pPr algn="ctr" rtl="0" fontAlgn="base">
        <a:spcBef>
          <a:spcPts val="200"/>
        </a:spcBef>
        <a:spcAft>
          <a:spcPct val="0"/>
        </a:spcAft>
        <a:defRPr sz="1600">
          <a:solidFill>
            <a:schemeClr val="tx1"/>
          </a:solidFill>
          <a:latin typeface="+mn-lt"/>
          <a:ea typeface="+mn-ea"/>
          <a:cs typeface="+mn-cs"/>
          <a:sym typeface="Helvetica" pitchFamily="-65" charset="0"/>
        </a:defRPr>
      </a:lvl1pPr>
      <a:lvl2pPr algn="ctr" rtl="0" fontAlgn="base">
        <a:spcBef>
          <a:spcPts val="200"/>
        </a:spcBef>
        <a:spcAft>
          <a:spcPct val="0"/>
        </a:spcAft>
        <a:defRPr sz="1600">
          <a:solidFill>
            <a:schemeClr val="tx1"/>
          </a:solidFill>
          <a:latin typeface="+mn-lt"/>
          <a:ea typeface="+mn-ea"/>
          <a:cs typeface="+mn-cs"/>
          <a:sym typeface="Helvetica" pitchFamily="-65" charset="0"/>
        </a:defRPr>
      </a:lvl2pPr>
      <a:lvl3pPr algn="ctr" rtl="0" fontAlgn="base">
        <a:spcBef>
          <a:spcPts val="200"/>
        </a:spcBef>
        <a:spcAft>
          <a:spcPct val="0"/>
        </a:spcAft>
        <a:defRPr sz="1600">
          <a:solidFill>
            <a:schemeClr val="tx1"/>
          </a:solidFill>
          <a:latin typeface="+mn-lt"/>
          <a:ea typeface="+mn-ea"/>
          <a:cs typeface="+mn-cs"/>
          <a:sym typeface="Helvetica" pitchFamily="-65" charset="0"/>
        </a:defRPr>
      </a:lvl3pPr>
      <a:lvl4pPr algn="ctr" rtl="0" fontAlgn="base">
        <a:spcBef>
          <a:spcPts val="200"/>
        </a:spcBef>
        <a:spcAft>
          <a:spcPct val="0"/>
        </a:spcAft>
        <a:defRPr sz="1600">
          <a:solidFill>
            <a:schemeClr val="tx1"/>
          </a:solidFill>
          <a:latin typeface="+mn-lt"/>
          <a:ea typeface="+mn-ea"/>
          <a:cs typeface="+mn-cs"/>
          <a:sym typeface="Helvetica" pitchFamily="-65" charset="0"/>
        </a:defRPr>
      </a:lvl4pPr>
      <a:lvl5pPr algn="ctr" rtl="0" fontAlgn="base">
        <a:spcBef>
          <a:spcPts val="200"/>
        </a:spcBef>
        <a:spcAft>
          <a:spcPct val="0"/>
        </a:spcAft>
        <a:defRPr sz="1600">
          <a:solidFill>
            <a:schemeClr val="tx1"/>
          </a:solidFill>
          <a:latin typeface="+mn-lt"/>
          <a:ea typeface="+mn-ea"/>
          <a:cs typeface="+mn-cs"/>
          <a:sym typeface="Helvetica" pitchFamily="-65" charset="0"/>
        </a:defRPr>
      </a:lvl5pPr>
      <a:lvl6pPr marL="457200" algn="ctr" rtl="0" fontAlgn="base">
        <a:spcBef>
          <a:spcPts val="200"/>
        </a:spcBef>
        <a:spcAft>
          <a:spcPct val="0"/>
        </a:spcAft>
        <a:defRPr sz="1600">
          <a:solidFill>
            <a:schemeClr val="tx1"/>
          </a:solidFill>
          <a:latin typeface="+mn-lt"/>
          <a:ea typeface="+mn-ea"/>
          <a:cs typeface="+mn-cs"/>
          <a:sym typeface="Helvetica" pitchFamily="-65" charset="0"/>
        </a:defRPr>
      </a:lvl6pPr>
      <a:lvl7pPr marL="914400" algn="ctr" rtl="0" fontAlgn="base">
        <a:spcBef>
          <a:spcPts val="200"/>
        </a:spcBef>
        <a:spcAft>
          <a:spcPct val="0"/>
        </a:spcAft>
        <a:defRPr sz="1600">
          <a:solidFill>
            <a:schemeClr val="tx1"/>
          </a:solidFill>
          <a:latin typeface="+mn-lt"/>
          <a:ea typeface="+mn-ea"/>
          <a:cs typeface="+mn-cs"/>
          <a:sym typeface="Helvetica" pitchFamily="-65" charset="0"/>
        </a:defRPr>
      </a:lvl7pPr>
      <a:lvl8pPr marL="1371600" algn="ctr" rtl="0" fontAlgn="base">
        <a:spcBef>
          <a:spcPts val="200"/>
        </a:spcBef>
        <a:spcAft>
          <a:spcPct val="0"/>
        </a:spcAft>
        <a:defRPr sz="1600">
          <a:solidFill>
            <a:schemeClr val="tx1"/>
          </a:solidFill>
          <a:latin typeface="+mn-lt"/>
          <a:ea typeface="+mn-ea"/>
          <a:cs typeface="+mn-cs"/>
          <a:sym typeface="Helvetica" pitchFamily="-65" charset="0"/>
        </a:defRPr>
      </a:lvl8pPr>
      <a:lvl9pPr marL="1828800" algn="ctr" rtl="0" fontAlgn="base">
        <a:spcBef>
          <a:spcPts val="200"/>
        </a:spcBef>
        <a:spcAft>
          <a:spcPct val="0"/>
        </a:spcAft>
        <a:defRPr sz="1600">
          <a:solidFill>
            <a:schemeClr val="tx1"/>
          </a:solidFill>
          <a:latin typeface="+mn-lt"/>
          <a:ea typeface="+mn-ea"/>
          <a:cs typeface="+mn-cs"/>
          <a:sym typeface="Helvetica" pitchFamily="-65"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bwMode="auto">
          <a:xfrm>
            <a:off x="0" y="0"/>
            <a:ext cx="13004800" cy="8128000"/>
          </a:xfrm>
          <a:prstGeom prst="rect">
            <a:avLst/>
          </a:prstGeom>
          <a:solidFill>
            <a:schemeClr val="bg1"/>
          </a:solidFill>
          <a:ln w="203200" cap="flat" cmpd="sng" algn="ctr">
            <a:solidFill>
              <a:srgbClr val="FFFFFF"/>
            </a:solidFill>
            <a:prstDash val="solid"/>
            <a:miter lim="800000"/>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121" name="Rectangle 1"/>
          <p:cNvSpPr>
            <a:spLocks noGrp="1" noChangeArrowheads="1"/>
          </p:cNvSpPr>
          <p:nvPr>
            <p:ph type="title"/>
          </p:nvPr>
        </p:nvSpPr>
        <p:spPr bwMode="auto">
          <a:xfrm>
            <a:off x="787400" y="647700"/>
            <a:ext cx="11417300" cy="660400"/>
          </a:xfrm>
          <a:prstGeom prst="rect">
            <a:avLst/>
          </a:prstGeom>
          <a:noFill/>
          <a:ln w="12700">
            <a:noFill/>
            <a:miter lim="800000"/>
            <a:headEnd/>
            <a:tailEnd/>
          </a:ln>
          <a:effectLst/>
        </p:spPr>
        <p:txBody>
          <a:bodyPr vert="horz" wrap="square" lIns="0" tIns="0" rIns="0" bIns="0" numCol="1" anchor="t" anchorCtr="0" compatLnSpc="1">
            <a:prstTxWarp prst="textNoShape">
              <a:avLst/>
            </a:prstTxWarp>
          </a:bodyPr>
          <a:lstStyle/>
          <a:p>
            <a:pPr lvl="0"/>
            <a:r>
              <a:rPr lang="en-US">
                <a:sym typeface="Vista Sans OT Medium" pitchFamily="-65" charset="0"/>
              </a:rPr>
              <a:t>Click to edit Master title style</a:t>
            </a:r>
          </a:p>
        </p:txBody>
      </p:sp>
      <p:sp>
        <p:nvSpPr>
          <p:cNvPr id="5122" name="Rectangle 2"/>
          <p:cNvSpPr>
            <a:spLocks noGrp="1" noChangeArrowheads="1"/>
          </p:cNvSpPr>
          <p:nvPr>
            <p:ph type="body" idx="1"/>
          </p:nvPr>
        </p:nvSpPr>
        <p:spPr bwMode="auto">
          <a:xfrm>
            <a:off x="787400" y="1612900"/>
            <a:ext cx="11417300" cy="5956300"/>
          </a:xfrm>
          <a:prstGeom prst="rect">
            <a:avLst/>
          </a:prstGeom>
          <a:noFill/>
          <a:ln w="12700">
            <a:noFill/>
            <a:miter lim="800000"/>
            <a:headEnd/>
            <a:tailEnd/>
          </a:ln>
          <a:effectLst/>
        </p:spPr>
        <p:txBody>
          <a:bodyPr vert="horz" wrap="square" lIns="0" tIns="0" rIns="0" bIns="0" numCol="1" anchor="t" anchorCtr="0" compatLnSpc="1">
            <a:prstTxWarp prst="textNoShape">
              <a:avLst/>
            </a:prstTxWarp>
          </a:bodyPr>
          <a:lstStyle/>
          <a:p>
            <a:pPr lvl="0"/>
            <a:r>
              <a:rPr lang="en-US">
                <a:sym typeface="Vista Sans OT Reg" pitchFamily="-65" charset="0"/>
              </a:rPr>
              <a:t>Click to edit Master text styles</a:t>
            </a:r>
          </a:p>
          <a:p>
            <a:pPr lvl="1"/>
            <a:r>
              <a:rPr lang="en-US">
                <a:sym typeface="Vista Sans OT Reg" pitchFamily="-65" charset="0"/>
              </a:rPr>
              <a:t>Second level</a:t>
            </a:r>
          </a:p>
          <a:p>
            <a:pPr lvl="2"/>
            <a:r>
              <a:rPr lang="en-US">
                <a:sym typeface="Vista Sans OT Reg" pitchFamily="-65" charset="0"/>
              </a:rPr>
              <a:t>Third level</a:t>
            </a:r>
          </a:p>
          <a:p>
            <a:pPr lvl="3"/>
            <a:r>
              <a:rPr lang="en-US">
                <a:sym typeface="Vista Sans OT Reg" pitchFamily="-65" charset="0"/>
              </a:rPr>
              <a:t>Fourth level</a:t>
            </a:r>
          </a:p>
          <a:p>
            <a:pPr lvl="4"/>
            <a:r>
              <a:rPr lang="en-US">
                <a:sym typeface="Vista Sans OT Reg" pitchFamily="-65" charset="0"/>
              </a:rPr>
              <a:t>Fifth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Lst>
  <p:transition xmlns:p14="http://schemas.microsoft.com/office/powerpoint/2010/main" spd="med">
    <p:dissolve/>
  </p:transition>
  <p:txStyles>
    <p:titleStyle>
      <a:lvl1pPr algn="l" rtl="0" fontAlgn="base">
        <a:lnSpc>
          <a:spcPct val="90000"/>
        </a:lnSpc>
        <a:spcBef>
          <a:spcPct val="0"/>
        </a:spcBef>
        <a:spcAft>
          <a:spcPct val="0"/>
        </a:spcAft>
        <a:defRPr sz="4600">
          <a:solidFill>
            <a:schemeClr val="tx1"/>
          </a:solidFill>
          <a:latin typeface="+mj-lt"/>
          <a:ea typeface="+mj-ea"/>
          <a:cs typeface="+mj-cs"/>
          <a:sym typeface="Vista Sans OT Medium" pitchFamily="-65" charset="0"/>
        </a:defRPr>
      </a:lvl1pPr>
      <a:lvl2pPr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2pPr>
      <a:lvl3pPr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3pPr>
      <a:lvl4pPr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4pPr>
      <a:lvl5pPr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5pPr>
      <a:lvl6pPr marL="457200"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6pPr>
      <a:lvl7pPr marL="914400"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7pPr>
      <a:lvl8pPr marL="1371600"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8pPr>
      <a:lvl9pPr marL="1828800" algn="l" rtl="0" fontAlgn="base">
        <a:lnSpc>
          <a:spcPct val="90000"/>
        </a:lnSpc>
        <a:spcBef>
          <a:spcPct val="0"/>
        </a:spcBef>
        <a:spcAft>
          <a:spcPct val="0"/>
        </a:spcAft>
        <a:defRPr sz="4600">
          <a:solidFill>
            <a:schemeClr val="tx1"/>
          </a:solidFill>
          <a:latin typeface="Vista Sans OT Medium" pitchFamily="-65" charset="0"/>
          <a:ea typeface="ヒラギノ角ゴ ProN W6" pitchFamily="-65" charset="-128"/>
          <a:cs typeface="ヒラギノ角ゴ ProN W6" pitchFamily="-65" charset="-128"/>
          <a:sym typeface="Vista Sans OT Medium" pitchFamily="-65" charset="0"/>
        </a:defRPr>
      </a:lvl9pPr>
    </p:titleStyle>
    <p:bodyStyle>
      <a:lvl1pPr marL="214313" indent="-214313" algn="l" rtl="0" fontAlgn="base">
        <a:lnSpc>
          <a:spcPct val="110000"/>
        </a:lnSpc>
        <a:spcBef>
          <a:spcPts val="1700"/>
        </a:spcBef>
        <a:spcAft>
          <a:spcPct val="0"/>
        </a:spcAft>
        <a:buClr>
          <a:srgbClr val="415995"/>
        </a:buClr>
        <a:buSzPct val="64000"/>
        <a:buFont typeface="Lucida Grande" pitchFamily="-65" charset="0"/>
        <a:buChar char="▪"/>
        <a:defRPr sz="2800">
          <a:solidFill>
            <a:schemeClr val="tx1"/>
          </a:solidFill>
          <a:latin typeface="+mn-lt"/>
          <a:ea typeface="+mn-ea"/>
          <a:cs typeface="+mn-cs"/>
          <a:sym typeface="Vista Sans OT Reg" pitchFamily="-65" charset="0"/>
        </a:defRPr>
      </a:lvl1pPr>
      <a:lvl2pPr marL="479425" indent="-238125" algn="l" rtl="0" fontAlgn="base">
        <a:lnSpc>
          <a:spcPct val="110000"/>
        </a:lnSpc>
        <a:spcBef>
          <a:spcPts val="1400"/>
        </a:spcBef>
        <a:spcAft>
          <a:spcPct val="0"/>
        </a:spcAft>
        <a:buClr>
          <a:srgbClr val="888888"/>
        </a:buClr>
        <a:buSzPct val="64000"/>
        <a:buFont typeface="Lucida Grande" pitchFamily="-65" charset="0"/>
        <a:buChar char="▪"/>
        <a:defRPr sz="2800">
          <a:solidFill>
            <a:schemeClr val="tx1"/>
          </a:solidFill>
          <a:latin typeface="+mn-lt"/>
          <a:ea typeface="+mn-ea"/>
          <a:cs typeface="+mn-cs"/>
          <a:sym typeface="Vista Sans OT Reg" pitchFamily="-65" charset="0"/>
        </a:defRPr>
      </a:lvl2pPr>
      <a:lvl3pPr marL="695325" indent="-174625" algn="l" rtl="0" fontAlgn="base">
        <a:lnSpc>
          <a:spcPct val="110000"/>
        </a:lnSpc>
        <a:spcBef>
          <a:spcPts val="1400"/>
        </a:spcBef>
        <a:spcAft>
          <a:spcPct val="0"/>
        </a:spcAft>
        <a:buClr>
          <a:srgbClr val="888888"/>
        </a:buClr>
        <a:buSzPct val="54000"/>
        <a:buFont typeface="Lucida Grande" pitchFamily="-65" charset="0"/>
        <a:buChar char="▪"/>
        <a:defRPr sz="2600">
          <a:solidFill>
            <a:schemeClr val="tx1"/>
          </a:solidFill>
          <a:latin typeface="+mn-lt"/>
          <a:ea typeface="+mn-ea"/>
          <a:cs typeface="+mn-cs"/>
          <a:sym typeface="Vista Sans OT Reg" pitchFamily="-65" charset="0"/>
        </a:defRPr>
      </a:lvl3pPr>
      <a:lvl4pPr marL="928688" indent="-179388" algn="l" rtl="0" fontAlgn="base">
        <a:lnSpc>
          <a:spcPct val="110000"/>
        </a:lnSpc>
        <a:spcBef>
          <a:spcPts val="1400"/>
        </a:spcBef>
        <a:spcAft>
          <a:spcPct val="0"/>
        </a:spcAft>
        <a:buClr>
          <a:srgbClr val="888888"/>
        </a:buClr>
        <a:buSzPct val="44000"/>
        <a:buFont typeface="Lucida Grande" pitchFamily="-65" charset="0"/>
        <a:buChar char="▪"/>
        <a:defRPr sz="2600">
          <a:solidFill>
            <a:schemeClr val="tx1"/>
          </a:solidFill>
          <a:latin typeface="+mn-lt"/>
          <a:ea typeface="+mn-ea"/>
          <a:cs typeface="+mn-cs"/>
          <a:sym typeface="Vista Sans OT Reg" pitchFamily="-65" charset="0"/>
        </a:defRPr>
      </a:lvl4pPr>
      <a:lvl5pPr marL="1158875" indent="-160338" algn="l" rtl="0" fontAlgn="base">
        <a:lnSpc>
          <a:spcPct val="110000"/>
        </a:lnSpc>
        <a:spcBef>
          <a:spcPts val="1400"/>
        </a:spcBef>
        <a:spcAft>
          <a:spcPct val="0"/>
        </a:spcAft>
        <a:buClr>
          <a:srgbClr val="888888"/>
        </a:buClr>
        <a:buSzPct val="44000"/>
        <a:buFont typeface="Lucida Grande" pitchFamily="-65" charset="0"/>
        <a:buChar char="▪"/>
        <a:defRPr sz="2400">
          <a:solidFill>
            <a:schemeClr val="tx1"/>
          </a:solidFill>
          <a:latin typeface="+mn-lt"/>
          <a:ea typeface="+mn-ea"/>
          <a:cs typeface="+mn-cs"/>
          <a:sym typeface="Vista Sans OT Reg" pitchFamily="-65" charset="0"/>
        </a:defRPr>
      </a:lvl5pPr>
      <a:lvl6pPr marL="1616075" indent="-160338" algn="l" rtl="0" fontAlgn="base">
        <a:lnSpc>
          <a:spcPct val="110000"/>
        </a:lnSpc>
        <a:spcBef>
          <a:spcPts val="1400"/>
        </a:spcBef>
        <a:spcAft>
          <a:spcPct val="0"/>
        </a:spcAft>
        <a:buClr>
          <a:srgbClr val="888888"/>
        </a:buClr>
        <a:buSzPct val="44000"/>
        <a:buFont typeface="Lucida Grande" pitchFamily="-65" charset="0"/>
        <a:buChar char="▪"/>
        <a:defRPr sz="2400">
          <a:solidFill>
            <a:schemeClr val="tx1"/>
          </a:solidFill>
          <a:latin typeface="+mn-lt"/>
          <a:ea typeface="+mn-ea"/>
          <a:cs typeface="+mn-cs"/>
          <a:sym typeface="Vista Sans OT Reg" pitchFamily="-65" charset="0"/>
        </a:defRPr>
      </a:lvl6pPr>
      <a:lvl7pPr marL="2073275" indent="-160338" algn="l" rtl="0" fontAlgn="base">
        <a:lnSpc>
          <a:spcPct val="110000"/>
        </a:lnSpc>
        <a:spcBef>
          <a:spcPts val="1400"/>
        </a:spcBef>
        <a:spcAft>
          <a:spcPct val="0"/>
        </a:spcAft>
        <a:buClr>
          <a:srgbClr val="888888"/>
        </a:buClr>
        <a:buSzPct val="44000"/>
        <a:buFont typeface="Lucida Grande" pitchFamily="-65" charset="0"/>
        <a:buChar char="▪"/>
        <a:defRPr sz="2400">
          <a:solidFill>
            <a:schemeClr val="tx1"/>
          </a:solidFill>
          <a:latin typeface="+mn-lt"/>
          <a:ea typeface="+mn-ea"/>
          <a:cs typeface="+mn-cs"/>
          <a:sym typeface="Vista Sans OT Reg" pitchFamily="-65" charset="0"/>
        </a:defRPr>
      </a:lvl7pPr>
      <a:lvl8pPr marL="2530475" indent="-160338" algn="l" rtl="0" fontAlgn="base">
        <a:lnSpc>
          <a:spcPct val="110000"/>
        </a:lnSpc>
        <a:spcBef>
          <a:spcPts val="1400"/>
        </a:spcBef>
        <a:spcAft>
          <a:spcPct val="0"/>
        </a:spcAft>
        <a:buClr>
          <a:srgbClr val="888888"/>
        </a:buClr>
        <a:buSzPct val="44000"/>
        <a:buFont typeface="Lucida Grande" pitchFamily="-65" charset="0"/>
        <a:buChar char="▪"/>
        <a:defRPr sz="2400">
          <a:solidFill>
            <a:schemeClr val="tx1"/>
          </a:solidFill>
          <a:latin typeface="+mn-lt"/>
          <a:ea typeface="+mn-ea"/>
          <a:cs typeface="+mn-cs"/>
          <a:sym typeface="Vista Sans OT Reg" pitchFamily="-65" charset="0"/>
        </a:defRPr>
      </a:lvl8pPr>
      <a:lvl9pPr marL="2987675" indent="-160338" algn="l" rtl="0" fontAlgn="base">
        <a:lnSpc>
          <a:spcPct val="110000"/>
        </a:lnSpc>
        <a:spcBef>
          <a:spcPts val="1400"/>
        </a:spcBef>
        <a:spcAft>
          <a:spcPct val="0"/>
        </a:spcAft>
        <a:buClr>
          <a:srgbClr val="888888"/>
        </a:buClr>
        <a:buSzPct val="44000"/>
        <a:buFont typeface="Lucida Grande" pitchFamily="-65" charset="0"/>
        <a:buChar char="▪"/>
        <a:defRPr sz="2400">
          <a:solidFill>
            <a:schemeClr val="tx1"/>
          </a:solidFill>
          <a:latin typeface="+mn-lt"/>
          <a:ea typeface="+mn-ea"/>
          <a:cs typeface="+mn-cs"/>
          <a:sym typeface="Vista Sans OT Reg" pitchFamily="-65"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alphaModFix amt="0"/>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bwMode="auto">
          <a:xfrm>
            <a:off x="0" y="0"/>
            <a:ext cx="13004800" cy="8128000"/>
          </a:xfrm>
          <a:prstGeom prst="rect">
            <a:avLst/>
          </a:prstGeom>
          <a:solidFill>
            <a:srgbClr val="375999"/>
          </a:solidFill>
          <a:ln w="203200" cap="flat" cmpd="sng" algn="ctr">
            <a:solidFill>
              <a:srgbClr val="6B84B5"/>
            </a:solidFill>
            <a:prstDash val="solid"/>
            <a:miter lim="800000"/>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6145" name="Rectangle 1"/>
          <p:cNvSpPr>
            <a:spLocks/>
          </p:cNvSpPr>
          <p:nvPr/>
        </p:nvSpPr>
        <p:spPr bwMode="auto">
          <a:xfrm>
            <a:off x="3475807" y="4765675"/>
            <a:ext cx="7142981" cy="155171"/>
          </a:xfrm>
          <a:prstGeom prst="rect">
            <a:avLst/>
          </a:prstGeom>
          <a:noFill/>
          <a:ln w="12700">
            <a:noFill/>
            <a:miter lim="800000"/>
            <a:headEnd type="none" w="med" len="med"/>
            <a:tailEnd type="none" w="med" len="med"/>
          </a:ln>
        </p:spPr>
        <p:txBody>
          <a:bodyPr wrap="none" lIns="0" tIns="0" rIns="0" bIns="0" anchor="b">
            <a:prstTxWarp prst="textNoShape">
              <a:avLst/>
            </a:prstTxWarp>
            <a:spAutoFit/>
          </a:bodyPr>
          <a:lstStyle/>
          <a:p>
            <a:pPr algn="r"/>
            <a:r>
              <a:rPr lang="en-US" sz="1100" dirty="0">
                <a:solidFill>
                  <a:srgbClr val="9CADD7"/>
                </a:solidFill>
                <a:ea typeface="Vista Sans OT Reg" pitchFamily="-65" charset="0"/>
                <a:cs typeface="Vista Sans OT Reg" pitchFamily="-65" charset="0"/>
              </a:rPr>
              <a:t>(</a:t>
            </a:r>
            <a:r>
              <a:rPr lang="en-US" sz="1100" dirty="0" err="1">
                <a:solidFill>
                  <a:srgbClr val="9CADD7"/>
                </a:solidFill>
                <a:ea typeface="Vista Sans OT Reg" pitchFamily="-65" charset="0"/>
                <a:cs typeface="Vista Sans OT Reg" pitchFamily="-65" charset="0"/>
              </a:rPr>
              <a:t>c</a:t>
            </a:r>
            <a:r>
              <a:rPr lang="en-US" sz="1100" dirty="0">
                <a:solidFill>
                  <a:srgbClr val="9CADD7"/>
                </a:solidFill>
                <a:ea typeface="Vista Sans OT Reg" pitchFamily="-65" charset="0"/>
                <a:cs typeface="Vista Sans OT Reg" pitchFamily="-65" charset="0"/>
              </a:rPr>
              <a:t>) </a:t>
            </a:r>
            <a:r>
              <a:rPr lang="en-US" sz="1100" dirty="0" smtClean="0">
                <a:solidFill>
                  <a:srgbClr val="9CADD7"/>
                </a:solidFill>
                <a:ea typeface="Vista Sans OT Reg" pitchFamily="-65" charset="0"/>
                <a:cs typeface="Vista Sans OT Reg" pitchFamily="-65" charset="0"/>
              </a:rPr>
              <a:t>2009 </a:t>
            </a:r>
            <a:r>
              <a:rPr lang="en-US" sz="1100" dirty="0">
                <a:solidFill>
                  <a:srgbClr val="9CADD7"/>
                </a:solidFill>
                <a:ea typeface="Vista Sans OT Reg" pitchFamily="-65" charset="0"/>
                <a:cs typeface="Vista Sans OT Reg" pitchFamily="-65" charset="0"/>
              </a:rPr>
              <a:t>Facebook, Inc. or its licensors.  "Facebook" is a registered trademark of Facebook, Inc.. All rights reserved. 1.0</a:t>
            </a:r>
          </a:p>
        </p:txBody>
      </p:sp>
      <p:pic>
        <p:nvPicPr>
          <p:cNvPr id="4" name="Picture 3" descr="fb_logo.eps"/>
          <p:cNvPicPr>
            <a:picLocks noChangeAspect="1"/>
          </p:cNvPicPr>
          <p:nvPr/>
        </p:nvPicPr>
        <p:blipFill>
          <a:blip r:embed="rId4"/>
          <a:stretch>
            <a:fillRect/>
          </a:stretch>
        </p:blipFill>
        <p:spPr>
          <a:xfrm>
            <a:off x="2463800" y="2998082"/>
            <a:ext cx="8153400" cy="1675518"/>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Lst>
  <p:transition xmlns:p14="http://schemas.microsoft.com/office/powerpoint/2010/main" spd="slow">
    <p:fade thruBlk="1"/>
  </p:transition>
  <p:txStyles>
    <p:titleStyle>
      <a:lvl1pPr algn="ctr" rtl="0" fontAlgn="base">
        <a:spcBef>
          <a:spcPct val="0"/>
        </a:spcBef>
        <a:spcAft>
          <a:spcPct val="0"/>
        </a:spcAft>
        <a:defRPr sz="4600">
          <a:solidFill>
            <a:srgbClr val="FFFFFF"/>
          </a:solidFill>
          <a:latin typeface="+mj-lt"/>
          <a:ea typeface="+mj-ea"/>
          <a:cs typeface="+mj-cs"/>
          <a:sym typeface="Vista Sans OT Bold" pitchFamily="-65" charset="0"/>
        </a:defRPr>
      </a:lvl1pPr>
      <a:lvl2pPr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2pPr>
      <a:lvl3pPr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3pPr>
      <a:lvl4pPr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4pPr>
      <a:lvl5pPr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5pPr>
      <a:lvl6pPr marL="457200"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6pPr>
      <a:lvl7pPr marL="914400"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7pPr>
      <a:lvl8pPr marL="1371600"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8pPr>
      <a:lvl9pPr marL="1828800" algn="ctr" rtl="0" fontAlgn="base">
        <a:spcBef>
          <a:spcPct val="0"/>
        </a:spcBef>
        <a:spcAft>
          <a:spcPct val="0"/>
        </a:spcAft>
        <a:defRPr sz="4600">
          <a:solidFill>
            <a:srgbClr val="FFFFFF"/>
          </a:solidFill>
          <a:latin typeface="Vista Sans OT Bold" pitchFamily="-65" charset="0"/>
          <a:ea typeface="ヒラギノ角ゴ ProN W6" pitchFamily="-65" charset="-128"/>
          <a:cs typeface="ヒラギノ角ゴ ProN W6" pitchFamily="-65" charset="-128"/>
          <a:sym typeface="Vista Sans OT Bold" pitchFamily="-65" charset="0"/>
        </a:defRPr>
      </a:lvl9pPr>
    </p:titleStyle>
    <p:bodyStyle>
      <a:lvl1pPr algn="ctr" rtl="0" fontAlgn="base">
        <a:spcBef>
          <a:spcPts val="200"/>
        </a:spcBef>
        <a:spcAft>
          <a:spcPct val="0"/>
        </a:spcAft>
        <a:defRPr sz="1600">
          <a:solidFill>
            <a:srgbClr val="FFFFFF"/>
          </a:solidFill>
          <a:latin typeface="+mn-lt"/>
          <a:ea typeface="+mn-ea"/>
          <a:cs typeface="+mn-cs"/>
          <a:sym typeface="Helvetica" pitchFamily="-65" charset="0"/>
        </a:defRPr>
      </a:lvl1pPr>
      <a:lvl2pPr algn="ctr" rtl="0" fontAlgn="base">
        <a:spcBef>
          <a:spcPts val="200"/>
        </a:spcBef>
        <a:spcAft>
          <a:spcPct val="0"/>
        </a:spcAft>
        <a:defRPr sz="1600">
          <a:solidFill>
            <a:srgbClr val="FFFFFF"/>
          </a:solidFill>
          <a:latin typeface="+mn-lt"/>
          <a:ea typeface="+mn-ea"/>
          <a:cs typeface="+mn-cs"/>
          <a:sym typeface="Helvetica" pitchFamily="-65" charset="0"/>
        </a:defRPr>
      </a:lvl2pPr>
      <a:lvl3pPr algn="ctr" rtl="0" fontAlgn="base">
        <a:spcBef>
          <a:spcPts val="200"/>
        </a:spcBef>
        <a:spcAft>
          <a:spcPct val="0"/>
        </a:spcAft>
        <a:defRPr sz="1600">
          <a:solidFill>
            <a:srgbClr val="FFFFFF"/>
          </a:solidFill>
          <a:latin typeface="+mn-lt"/>
          <a:ea typeface="+mn-ea"/>
          <a:cs typeface="+mn-cs"/>
          <a:sym typeface="Helvetica" pitchFamily="-65" charset="0"/>
        </a:defRPr>
      </a:lvl3pPr>
      <a:lvl4pPr algn="ctr" rtl="0" fontAlgn="base">
        <a:spcBef>
          <a:spcPts val="200"/>
        </a:spcBef>
        <a:spcAft>
          <a:spcPct val="0"/>
        </a:spcAft>
        <a:defRPr sz="1600">
          <a:solidFill>
            <a:srgbClr val="FFFFFF"/>
          </a:solidFill>
          <a:latin typeface="+mn-lt"/>
          <a:ea typeface="+mn-ea"/>
          <a:cs typeface="+mn-cs"/>
          <a:sym typeface="Helvetica" pitchFamily="-65" charset="0"/>
        </a:defRPr>
      </a:lvl4pPr>
      <a:lvl5pPr algn="ctr" rtl="0" fontAlgn="base">
        <a:spcBef>
          <a:spcPts val="200"/>
        </a:spcBef>
        <a:spcAft>
          <a:spcPct val="0"/>
        </a:spcAft>
        <a:defRPr sz="1600">
          <a:solidFill>
            <a:srgbClr val="FFFFFF"/>
          </a:solidFill>
          <a:latin typeface="+mn-lt"/>
          <a:ea typeface="+mn-ea"/>
          <a:cs typeface="+mn-cs"/>
          <a:sym typeface="Helvetica" pitchFamily="-65" charset="0"/>
        </a:defRPr>
      </a:lvl5pPr>
      <a:lvl6pPr marL="457200" algn="ctr" rtl="0" fontAlgn="base">
        <a:spcBef>
          <a:spcPts val="200"/>
        </a:spcBef>
        <a:spcAft>
          <a:spcPct val="0"/>
        </a:spcAft>
        <a:defRPr sz="1600">
          <a:solidFill>
            <a:srgbClr val="FFFFFF"/>
          </a:solidFill>
          <a:latin typeface="+mn-lt"/>
          <a:ea typeface="+mn-ea"/>
          <a:cs typeface="+mn-cs"/>
          <a:sym typeface="Helvetica" pitchFamily="-65" charset="0"/>
        </a:defRPr>
      </a:lvl6pPr>
      <a:lvl7pPr marL="914400" algn="ctr" rtl="0" fontAlgn="base">
        <a:spcBef>
          <a:spcPts val="200"/>
        </a:spcBef>
        <a:spcAft>
          <a:spcPct val="0"/>
        </a:spcAft>
        <a:defRPr sz="1600">
          <a:solidFill>
            <a:srgbClr val="FFFFFF"/>
          </a:solidFill>
          <a:latin typeface="+mn-lt"/>
          <a:ea typeface="+mn-ea"/>
          <a:cs typeface="+mn-cs"/>
          <a:sym typeface="Helvetica" pitchFamily="-65" charset="0"/>
        </a:defRPr>
      </a:lvl7pPr>
      <a:lvl8pPr marL="1371600" algn="ctr" rtl="0" fontAlgn="base">
        <a:spcBef>
          <a:spcPts val="200"/>
        </a:spcBef>
        <a:spcAft>
          <a:spcPct val="0"/>
        </a:spcAft>
        <a:defRPr sz="1600">
          <a:solidFill>
            <a:srgbClr val="FFFFFF"/>
          </a:solidFill>
          <a:latin typeface="+mn-lt"/>
          <a:ea typeface="+mn-ea"/>
          <a:cs typeface="+mn-cs"/>
          <a:sym typeface="Helvetica" pitchFamily="-65" charset="0"/>
        </a:defRPr>
      </a:lvl8pPr>
      <a:lvl9pPr marL="1828800" algn="ctr" rtl="0" fontAlgn="base">
        <a:spcBef>
          <a:spcPts val="200"/>
        </a:spcBef>
        <a:spcAft>
          <a:spcPct val="0"/>
        </a:spcAft>
        <a:defRPr sz="1600">
          <a:solidFill>
            <a:srgbClr val="FFFFFF"/>
          </a:solidFill>
          <a:latin typeface="+mn-lt"/>
          <a:ea typeface="+mn-ea"/>
          <a:cs typeface="+mn-cs"/>
          <a:sym typeface="Helvetica" pitchFamily="-65"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8.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jpg"/><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7.png"/><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sz="5400" dirty="0" smtClean="0">
                <a:solidFill>
                  <a:srgbClr val="AABEE5"/>
                </a:solidFill>
              </a:rPr>
              <a:t>Apollo:</a:t>
            </a:r>
            <a:br>
              <a:rPr lang="en-US" sz="5400" dirty="0" smtClean="0">
                <a:solidFill>
                  <a:srgbClr val="AABEE5"/>
                </a:solidFill>
              </a:rPr>
            </a:br>
            <a:r>
              <a:rPr lang="en-US" sz="5400" dirty="0" smtClean="0">
                <a:solidFill>
                  <a:srgbClr val="AABEE5"/>
                </a:solidFill>
              </a:rPr>
              <a:t>Strong consistency at scale</a:t>
            </a:r>
            <a:br>
              <a:rPr lang="en-US" sz="5400" dirty="0" smtClean="0">
                <a:solidFill>
                  <a:srgbClr val="AABEE5"/>
                </a:solidFill>
              </a:rPr>
            </a:br>
            <a:r>
              <a:rPr lang="en-US" sz="5400" dirty="0" smtClean="0">
                <a:solidFill>
                  <a:srgbClr val="AABEE5"/>
                </a:solidFill>
              </a:rPr>
              <a:t/>
            </a:r>
            <a:br>
              <a:rPr lang="en-US" sz="5400" dirty="0" smtClean="0">
                <a:solidFill>
                  <a:srgbClr val="AABEE5"/>
                </a:solidFill>
              </a:rPr>
            </a:br>
            <a:r>
              <a:rPr lang="en-US" sz="4400" dirty="0" err="1" smtClean="0"/>
              <a:t>QCon</a:t>
            </a:r>
            <a:r>
              <a:rPr lang="en-US" sz="4400" dirty="0" smtClean="0"/>
              <a:t> New York</a:t>
            </a:r>
            <a:endParaRPr lang="en-US" sz="4400" dirty="0"/>
          </a:p>
        </p:txBody>
      </p:sp>
      <p:sp>
        <p:nvSpPr>
          <p:cNvPr id="12290" name="Rectangle 2"/>
          <p:cNvSpPr>
            <a:spLocks noGrp="1" noChangeArrowheads="1"/>
          </p:cNvSpPr>
          <p:nvPr>
            <p:ph idx="1"/>
          </p:nvPr>
        </p:nvSpPr>
        <p:spPr>
          <a:xfrm>
            <a:off x="787400" y="6578600"/>
            <a:ext cx="11417300" cy="644525"/>
          </a:xfrm>
          <a:ln/>
        </p:spPr>
        <p:txBody>
          <a:bodyPr/>
          <a:lstStyle/>
          <a:p>
            <a:r>
              <a:rPr lang="en-US" sz="2400" dirty="0" smtClean="0"/>
              <a:t>Jeff Johnson</a:t>
            </a:r>
            <a:endParaRPr lang="en-US" sz="2400" dirty="0"/>
          </a:p>
          <a:p>
            <a:pPr lvl="1"/>
            <a:r>
              <a:rPr lang="en-US" sz="2400" dirty="0" smtClean="0"/>
              <a:t>11 June 2014</a:t>
            </a:r>
            <a:endParaRPr lang="en-US" sz="2400" dirty="0"/>
          </a:p>
        </p:txBody>
      </p:sp>
    </p:spTree>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Apollo</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lvl="2"/>
            <a:r>
              <a:rPr lang="en-US" sz="3800" dirty="0" smtClean="0"/>
              <a:t>100% C++11 on Thrift2</a:t>
            </a:r>
          </a:p>
          <a:p>
            <a:pPr lvl="2"/>
            <a:r>
              <a:rPr lang="en-US" sz="3800" dirty="0" smtClean="0"/>
              <a:t>Storage built around hierarchy of shards</a:t>
            </a:r>
          </a:p>
          <a:p>
            <a:pPr lvl="2"/>
            <a:r>
              <a:rPr lang="en-US" sz="3800" dirty="0" err="1" smtClean="0"/>
              <a:t>Paxos</a:t>
            </a:r>
            <a:r>
              <a:rPr lang="en-US" sz="3800" dirty="0" smtClean="0"/>
              <a:t>-style quorum protocols (CP)</a:t>
            </a:r>
          </a:p>
        </p:txBody>
      </p:sp>
      <p:grpSp>
        <p:nvGrpSpPr>
          <p:cNvPr id="5" name="Group 4"/>
          <p:cNvGrpSpPr/>
          <p:nvPr/>
        </p:nvGrpSpPr>
        <p:grpSpPr>
          <a:xfrm>
            <a:off x="3302000" y="3911600"/>
            <a:ext cx="6096000" cy="3698697"/>
            <a:chOff x="2997200" y="3378200"/>
            <a:chExt cx="6781800" cy="4114800"/>
          </a:xfrm>
        </p:grpSpPr>
        <p:grpSp>
          <p:nvGrpSpPr>
            <p:cNvPr id="14" name="Group 13"/>
            <p:cNvGrpSpPr/>
            <p:nvPr/>
          </p:nvGrpSpPr>
          <p:grpSpPr>
            <a:xfrm>
              <a:off x="3225800" y="3530600"/>
              <a:ext cx="6400800" cy="3962400"/>
              <a:chOff x="3149600" y="3225800"/>
              <a:chExt cx="6400800" cy="3962400"/>
            </a:xfrm>
          </p:grpSpPr>
          <p:grpSp>
            <p:nvGrpSpPr>
              <p:cNvPr id="4" name="Group 3"/>
              <p:cNvGrpSpPr/>
              <p:nvPr/>
            </p:nvGrpSpPr>
            <p:grpSpPr>
              <a:xfrm>
                <a:off x="3149600" y="5359400"/>
                <a:ext cx="2133600" cy="1828800"/>
                <a:chOff x="1854200" y="3683000"/>
                <a:chExt cx="2133600" cy="1828800"/>
              </a:xfrm>
            </p:grpSpPr>
            <p:sp>
              <p:nvSpPr>
                <p:cNvPr id="2" name="Rectangle 1"/>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 name="TextBox 2"/>
                <p:cNvSpPr txBox="1"/>
                <p:nvPr/>
              </p:nvSpPr>
              <p:spPr>
                <a:xfrm>
                  <a:off x="2197100" y="5054600"/>
                  <a:ext cx="1447800" cy="430887"/>
                </a:xfrm>
                <a:prstGeom prst="rect">
                  <a:avLst/>
                </a:prstGeom>
                <a:noFill/>
              </p:spPr>
              <p:txBody>
                <a:bodyPr wrap="square" rtlCol="0">
                  <a:spAutoFit/>
                </a:bodyPr>
                <a:lstStyle/>
                <a:p>
                  <a:r>
                    <a:rPr lang="en-US" sz="2400" dirty="0" smtClean="0"/>
                    <a:t>Server 1</a:t>
                  </a:r>
                  <a:endParaRPr lang="en-US" sz="2400" dirty="0"/>
                </a:p>
              </p:txBody>
            </p:sp>
          </p:grpSp>
          <p:grpSp>
            <p:nvGrpSpPr>
              <p:cNvPr id="8" name="Group 7"/>
              <p:cNvGrpSpPr/>
              <p:nvPr/>
            </p:nvGrpSpPr>
            <p:grpSpPr>
              <a:xfrm>
                <a:off x="5283200" y="3225800"/>
                <a:ext cx="2133600" cy="1828800"/>
                <a:chOff x="1854200" y="3683000"/>
                <a:chExt cx="2133600" cy="1828800"/>
              </a:xfrm>
            </p:grpSpPr>
            <p:sp>
              <p:nvSpPr>
                <p:cNvPr id="9" name="Rectangle 8"/>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 name="TextBox 9"/>
                <p:cNvSpPr txBox="1"/>
                <p:nvPr/>
              </p:nvSpPr>
              <p:spPr>
                <a:xfrm>
                  <a:off x="2197100" y="5054600"/>
                  <a:ext cx="1447800" cy="430887"/>
                </a:xfrm>
                <a:prstGeom prst="rect">
                  <a:avLst/>
                </a:prstGeom>
                <a:noFill/>
              </p:spPr>
              <p:txBody>
                <a:bodyPr wrap="square" rtlCol="0">
                  <a:spAutoFit/>
                </a:bodyPr>
                <a:lstStyle/>
                <a:p>
                  <a:r>
                    <a:rPr lang="en-US" sz="2400" dirty="0" smtClean="0"/>
                    <a:t>Server 2</a:t>
                  </a:r>
                  <a:endParaRPr lang="en-US" sz="2400" dirty="0"/>
                </a:p>
              </p:txBody>
            </p:sp>
          </p:grpSp>
          <p:grpSp>
            <p:nvGrpSpPr>
              <p:cNvPr id="11" name="Group 10"/>
              <p:cNvGrpSpPr/>
              <p:nvPr/>
            </p:nvGrpSpPr>
            <p:grpSpPr>
              <a:xfrm>
                <a:off x="7416800" y="5359400"/>
                <a:ext cx="2133600" cy="1828800"/>
                <a:chOff x="1854200" y="3683000"/>
                <a:chExt cx="2133600" cy="1828800"/>
              </a:xfrm>
            </p:grpSpPr>
            <p:sp>
              <p:nvSpPr>
                <p:cNvPr id="12" name="Rectangle 11"/>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3" name="TextBox 12"/>
                <p:cNvSpPr txBox="1"/>
                <p:nvPr/>
              </p:nvSpPr>
              <p:spPr>
                <a:xfrm>
                  <a:off x="2197100" y="5054600"/>
                  <a:ext cx="1447800" cy="430887"/>
                </a:xfrm>
                <a:prstGeom prst="rect">
                  <a:avLst/>
                </a:prstGeom>
                <a:noFill/>
              </p:spPr>
              <p:txBody>
                <a:bodyPr wrap="square" rtlCol="0">
                  <a:spAutoFit/>
                </a:bodyPr>
                <a:lstStyle/>
                <a:p>
                  <a:r>
                    <a:rPr lang="en-US" sz="2400" dirty="0" smtClean="0"/>
                    <a:t>Server 3</a:t>
                  </a:r>
                  <a:endParaRPr lang="en-US" sz="2400" dirty="0"/>
                </a:p>
              </p:txBody>
            </p:sp>
          </p:grpSp>
          <p:sp>
            <p:nvSpPr>
              <p:cNvPr id="7" name="Left-Right Arrow 6"/>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 name="Left-Right Arrow 15"/>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 name="Left-Right Arrow 16"/>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9" name="Can 18"/>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0" name="Can 19"/>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1" name="Can 20"/>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Tree>
    <p:extLst>
      <p:ext uri="{BB962C8B-B14F-4D97-AF65-F5344CB8AC3E}">
        <p14:creationId xmlns:p14="http://schemas.microsoft.com/office/powerpoint/2010/main" val="1412707825"/>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Shards as a building block</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lgn="ctr">
              <a:buNone/>
            </a:pPr>
            <a:r>
              <a:rPr lang="en-US" sz="3800" dirty="0" smtClean="0"/>
              <a:t>HDFS blocks </a:t>
            </a:r>
            <a:r>
              <a:rPr lang="en-US" sz="3800" dirty="0"/>
              <a:t>: </a:t>
            </a:r>
            <a:r>
              <a:rPr lang="en-US" sz="3800" dirty="0" err="1"/>
              <a:t>HBase</a:t>
            </a:r>
            <a:r>
              <a:rPr lang="en-US" sz="3800" dirty="0"/>
              <a:t> :: Shard quorum : </a:t>
            </a:r>
            <a:r>
              <a:rPr lang="en-US" sz="3800" dirty="0" smtClean="0"/>
              <a:t>Apollo</a:t>
            </a:r>
            <a:endParaRPr lang="en-US" sz="3800" dirty="0"/>
          </a:p>
        </p:txBody>
      </p:sp>
      <p:grpSp>
        <p:nvGrpSpPr>
          <p:cNvPr id="6" name="Group 5"/>
          <p:cNvGrpSpPr/>
          <p:nvPr/>
        </p:nvGrpSpPr>
        <p:grpSpPr>
          <a:xfrm>
            <a:off x="2406298" y="2844800"/>
            <a:ext cx="8192205" cy="2706554"/>
            <a:chOff x="2006600" y="3301999"/>
            <a:chExt cx="8764412" cy="2895601"/>
          </a:xfrm>
        </p:grpSpPr>
        <p:grpSp>
          <p:nvGrpSpPr>
            <p:cNvPr id="5" name="Group 4"/>
            <p:cNvGrpSpPr/>
            <p:nvPr/>
          </p:nvGrpSpPr>
          <p:grpSpPr>
            <a:xfrm>
              <a:off x="2006600" y="3302000"/>
              <a:ext cx="2135011" cy="1295400"/>
              <a:chOff x="2997200" y="3378200"/>
              <a:chExt cx="6781800" cy="4114800"/>
            </a:xfrm>
          </p:grpSpPr>
          <p:grpSp>
            <p:nvGrpSpPr>
              <p:cNvPr id="14" name="Group 13"/>
              <p:cNvGrpSpPr/>
              <p:nvPr/>
            </p:nvGrpSpPr>
            <p:grpSpPr>
              <a:xfrm>
                <a:off x="3225800" y="3530600"/>
                <a:ext cx="6400800" cy="3962400"/>
                <a:chOff x="3149600" y="3225800"/>
                <a:chExt cx="6400800" cy="3962400"/>
              </a:xfrm>
            </p:grpSpPr>
            <p:sp>
              <p:nvSpPr>
                <p:cNvPr id="2" name="Rectangle 1"/>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 name="Rectangle 8"/>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 name="Rectangle 11"/>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 name="Left-Right Arrow 6"/>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 name="Left-Right Arrow 15"/>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 name="Left-Right Arrow 16"/>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9" name="Can 18"/>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0" name="Can 19"/>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1" name="Can 20"/>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22" name="Group 21"/>
            <p:cNvGrpSpPr/>
            <p:nvPr/>
          </p:nvGrpSpPr>
          <p:grpSpPr>
            <a:xfrm>
              <a:off x="2006600" y="4902200"/>
              <a:ext cx="2135011" cy="1295400"/>
              <a:chOff x="2997200" y="3378200"/>
              <a:chExt cx="6781800" cy="4114800"/>
            </a:xfrm>
          </p:grpSpPr>
          <p:grpSp>
            <p:nvGrpSpPr>
              <p:cNvPr id="23" name="Group 22"/>
              <p:cNvGrpSpPr/>
              <p:nvPr/>
            </p:nvGrpSpPr>
            <p:grpSpPr>
              <a:xfrm>
                <a:off x="3225800" y="3530600"/>
                <a:ext cx="6400800" cy="3962400"/>
                <a:chOff x="3149600" y="3225800"/>
                <a:chExt cx="6400800" cy="3962400"/>
              </a:xfrm>
            </p:grpSpPr>
            <p:sp>
              <p:nvSpPr>
                <p:cNvPr id="27" name="Rectangle 26"/>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8" name="Rectangle 27"/>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9" name="Rectangle 28"/>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0" name="Left-Right Arrow 29"/>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1" name="Left-Right Arrow 30"/>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2" name="Left-Right Arrow 31"/>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24" name="Can 23"/>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5" name="Can 24"/>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6" name="Can 25"/>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33" name="Group 32"/>
            <p:cNvGrpSpPr/>
            <p:nvPr/>
          </p:nvGrpSpPr>
          <p:grpSpPr>
            <a:xfrm>
              <a:off x="4216400" y="3302000"/>
              <a:ext cx="2135011" cy="1295400"/>
              <a:chOff x="2997200" y="3378200"/>
              <a:chExt cx="6781800" cy="4114800"/>
            </a:xfrm>
          </p:grpSpPr>
          <p:grpSp>
            <p:nvGrpSpPr>
              <p:cNvPr id="34" name="Group 33"/>
              <p:cNvGrpSpPr/>
              <p:nvPr/>
            </p:nvGrpSpPr>
            <p:grpSpPr>
              <a:xfrm>
                <a:off x="3225800" y="3530600"/>
                <a:ext cx="6400800" cy="3962400"/>
                <a:chOff x="3149600" y="3225800"/>
                <a:chExt cx="6400800" cy="3962400"/>
              </a:xfrm>
            </p:grpSpPr>
            <p:sp>
              <p:nvSpPr>
                <p:cNvPr id="38" name="Rectangle 37"/>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9" name="Rectangle 38"/>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0" name="Rectangle 39"/>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1" name="Left-Right Arrow 40"/>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2" name="Left-Right Arrow 41"/>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3" name="Left-Right Arrow 42"/>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35" name="Can 34"/>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6" name="Can 35"/>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7" name="Can 36"/>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44" name="Group 43"/>
            <p:cNvGrpSpPr/>
            <p:nvPr/>
          </p:nvGrpSpPr>
          <p:grpSpPr>
            <a:xfrm>
              <a:off x="4216400" y="4902200"/>
              <a:ext cx="2135011" cy="1295400"/>
              <a:chOff x="2997200" y="3378200"/>
              <a:chExt cx="6781800" cy="4114800"/>
            </a:xfrm>
          </p:grpSpPr>
          <p:grpSp>
            <p:nvGrpSpPr>
              <p:cNvPr id="45" name="Group 44"/>
              <p:cNvGrpSpPr/>
              <p:nvPr/>
            </p:nvGrpSpPr>
            <p:grpSpPr>
              <a:xfrm>
                <a:off x="3225800" y="3530600"/>
                <a:ext cx="6400800" cy="3962400"/>
                <a:chOff x="3149600" y="3225800"/>
                <a:chExt cx="6400800" cy="3962400"/>
              </a:xfrm>
            </p:grpSpPr>
            <p:sp>
              <p:nvSpPr>
                <p:cNvPr id="49" name="Rectangle 48"/>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0" name="Rectangle 49"/>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1" name="Rectangle 50"/>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2" name="Left-Right Arrow 51"/>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3" name="Left-Right Arrow 52"/>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54" name="Left-Right Arrow 53"/>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46" name="Can 45"/>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7" name="Can 46"/>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8" name="Can 47"/>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66" name="Group 65"/>
            <p:cNvGrpSpPr/>
            <p:nvPr/>
          </p:nvGrpSpPr>
          <p:grpSpPr>
            <a:xfrm>
              <a:off x="6426200" y="3302000"/>
              <a:ext cx="2135011" cy="1295400"/>
              <a:chOff x="2997200" y="3378200"/>
              <a:chExt cx="6781800" cy="4114800"/>
            </a:xfrm>
          </p:grpSpPr>
          <p:grpSp>
            <p:nvGrpSpPr>
              <p:cNvPr id="67" name="Group 66"/>
              <p:cNvGrpSpPr/>
              <p:nvPr/>
            </p:nvGrpSpPr>
            <p:grpSpPr>
              <a:xfrm>
                <a:off x="3225800" y="3530600"/>
                <a:ext cx="6400800" cy="3962400"/>
                <a:chOff x="3149600" y="3225800"/>
                <a:chExt cx="6400800" cy="3962400"/>
              </a:xfrm>
            </p:grpSpPr>
            <p:sp>
              <p:nvSpPr>
                <p:cNvPr id="71" name="Rectangle 70"/>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2" name="Rectangle 71"/>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3" name="Rectangle 72"/>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4" name="Left-Right Arrow 73"/>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5" name="Left-Right Arrow 74"/>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6" name="Left-Right Arrow 75"/>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68" name="Can 67"/>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69" name="Can 68"/>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0" name="Can 69"/>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77" name="Group 76"/>
            <p:cNvGrpSpPr/>
            <p:nvPr/>
          </p:nvGrpSpPr>
          <p:grpSpPr>
            <a:xfrm>
              <a:off x="6426201" y="4902200"/>
              <a:ext cx="2135011" cy="1295400"/>
              <a:chOff x="2997200" y="3378200"/>
              <a:chExt cx="6781800" cy="4114800"/>
            </a:xfrm>
          </p:grpSpPr>
          <p:grpSp>
            <p:nvGrpSpPr>
              <p:cNvPr id="78" name="Group 77"/>
              <p:cNvGrpSpPr/>
              <p:nvPr/>
            </p:nvGrpSpPr>
            <p:grpSpPr>
              <a:xfrm>
                <a:off x="3225800" y="3530600"/>
                <a:ext cx="6400800" cy="3962400"/>
                <a:chOff x="3149600" y="3225800"/>
                <a:chExt cx="6400800" cy="3962400"/>
              </a:xfrm>
            </p:grpSpPr>
            <p:sp>
              <p:nvSpPr>
                <p:cNvPr id="82" name="Rectangle 81"/>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3" name="Rectangle 82"/>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4" name="Rectangle 83"/>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5" name="Left-Right Arrow 84"/>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6" name="Left-Right Arrow 85"/>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7" name="Left-Right Arrow 86"/>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79" name="Can 78"/>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0" name="Can 79"/>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81" name="Can 80"/>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88" name="Group 87"/>
            <p:cNvGrpSpPr/>
            <p:nvPr/>
          </p:nvGrpSpPr>
          <p:grpSpPr>
            <a:xfrm>
              <a:off x="8636001" y="3301999"/>
              <a:ext cx="2135011" cy="1295400"/>
              <a:chOff x="2997200" y="3378200"/>
              <a:chExt cx="6781800" cy="4114800"/>
            </a:xfrm>
          </p:grpSpPr>
          <p:grpSp>
            <p:nvGrpSpPr>
              <p:cNvPr id="89" name="Group 88"/>
              <p:cNvGrpSpPr/>
              <p:nvPr/>
            </p:nvGrpSpPr>
            <p:grpSpPr>
              <a:xfrm>
                <a:off x="3225800" y="3530600"/>
                <a:ext cx="6400800" cy="3962400"/>
                <a:chOff x="3149600" y="3225800"/>
                <a:chExt cx="6400800" cy="3962400"/>
              </a:xfrm>
            </p:grpSpPr>
            <p:sp>
              <p:nvSpPr>
                <p:cNvPr id="93" name="Rectangle 92"/>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4" name="Rectangle 93"/>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5" name="Rectangle 94"/>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6" name="Left-Right Arrow 95"/>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7" name="Left-Right Arrow 96"/>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8" name="Left-Right Arrow 97"/>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90" name="Can 89"/>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1" name="Can 90"/>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92" name="Can 91"/>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99" name="Group 98"/>
            <p:cNvGrpSpPr/>
            <p:nvPr/>
          </p:nvGrpSpPr>
          <p:grpSpPr>
            <a:xfrm>
              <a:off x="8636000" y="4902200"/>
              <a:ext cx="2135011" cy="1295400"/>
              <a:chOff x="2997200" y="3378200"/>
              <a:chExt cx="6781800" cy="4114800"/>
            </a:xfrm>
          </p:grpSpPr>
          <p:grpSp>
            <p:nvGrpSpPr>
              <p:cNvPr id="100" name="Group 99"/>
              <p:cNvGrpSpPr/>
              <p:nvPr/>
            </p:nvGrpSpPr>
            <p:grpSpPr>
              <a:xfrm>
                <a:off x="3225800" y="3530600"/>
                <a:ext cx="6400800" cy="3962400"/>
                <a:chOff x="3149600" y="3225800"/>
                <a:chExt cx="6400800" cy="3962400"/>
              </a:xfrm>
            </p:grpSpPr>
            <p:sp>
              <p:nvSpPr>
                <p:cNvPr id="104" name="Rectangle 103"/>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5" name="Rectangle 104"/>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6" name="Rectangle 105"/>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7" name="Left-Right Arrow 106"/>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8" name="Left-Right Arrow 107"/>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9" name="Left-Right Arrow 108"/>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01" name="Can 100"/>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2" name="Can 101"/>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03" name="Can 102"/>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grpSp>
        <p:nvGrpSpPr>
          <p:cNvPr id="11" name="Group 10"/>
          <p:cNvGrpSpPr/>
          <p:nvPr/>
        </p:nvGrpSpPr>
        <p:grpSpPr>
          <a:xfrm>
            <a:off x="5287111" y="5830887"/>
            <a:ext cx="2635329" cy="1638177"/>
            <a:chOff x="5287111" y="5830887"/>
            <a:chExt cx="2635329" cy="1638177"/>
          </a:xfrm>
        </p:grpSpPr>
        <p:grpSp>
          <p:nvGrpSpPr>
            <p:cNvPr id="4" name="Group 3"/>
            <p:cNvGrpSpPr/>
            <p:nvPr/>
          </p:nvGrpSpPr>
          <p:grpSpPr>
            <a:xfrm>
              <a:off x="5287111" y="5830887"/>
              <a:ext cx="2635329" cy="1638177"/>
              <a:chOff x="5287111" y="5830887"/>
              <a:chExt cx="2635329" cy="1638177"/>
            </a:xfrm>
          </p:grpSpPr>
          <p:sp>
            <p:nvSpPr>
              <p:cNvPr id="15" name="Rounded Rectangle 14"/>
              <p:cNvSpPr/>
              <p:nvPr/>
            </p:nvSpPr>
            <p:spPr bwMode="auto">
              <a:xfrm>
                <a:off x="5287111" y="5830887"/>
                <a:ext cx="2635329" cy="1638177"/>
              </a:xfrm>
              <a:prstGeom prst="roundRect">
                <a:avLst/>
              </a:prstGeom>
              <a:ln>
                <a:headEnd type="arrow"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nvGrpSpPr>
              <p:cNvPr id="111" name="Group 110"/>
              <p:cNvGrpSpPr/>
              <p:nvPr/>
            </p:nvGrpSpPr>
            <p:grpSpPr>
              <a:xfrm>
                <a:off x="5731113" y="6033852"/>
                <a:ext cx="1883508" cy="1165981"/>
                <a:chOff x="3149600" y="3225800"/>
                <a:chExt cx="6400800" cy="3962400"/>
              </a:xfrm>
            </p:grpSpPr>
            <p:sp>
              <p:nvSpPr>
                <p:cNvPr id="115" name="Rectangle 114"/>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6" name="Rectangle 115"/>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7" name="Rectangle 116"/>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8" name="Left-Right Arrow 117"/>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9" name="Left-Right Arrow 118"/>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0" name="Left-Right Arrow 119"/>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sp>
          <p:nvSpPr>
            <p:cNvPr id="112" name="Can 111"/>
            <p:cNvSpPr/>
            <p:nvPr/>
          </p:nvSpPr>
          <p:spPr bwMode="auto">
            <a:xfrm>
              <a:off x="5660460" y="6834578"/>
              <a:ext cx="201805" cy="291496"/>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3" name="Can 112"/>
            <p:cNvSpPr/>
            <p:nvPr/>
          </p:nvSpPr>
          <p:spPr bwMode="auto">
            <a:xfrm>
              <a:off x="6955753" y="5986751"/>
              <a:ext cx="201805" cy="291496"/>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4" name="Can 113"/>
            <p:cNvSpPr/>
            <p:nvPr/>
          </p:nvSpPr>
          <p:spPr bwMode="auto">
            <a:xfrm>
              <a:off x="7544522" y="6834578"/>
              <a:ext cx="201805" cy="291496"/>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8" name="Group 7"/>
          <p:cNvGrpSpPr/>
          <p:nvPr/>
        </p:nvGrpSpPr>
        <p:grpSpPr>
          <a:xfrm>
            <a:off x="3095437" y="3407788"/>
            <a:ext cx="7028694" cy="3453049"/>
            <a:chOff x="3095437" y="3407788"/>
            <a:chExt cx="7028694" cy="3453049"/>
          </a:xfrm>
        </p:grpSpPr>
        <p:sp>
          <p:nvSpPr>
            <p:cNvPr id="122" name="Left-Right Arrow 121"/>
            <p:cNvSpPr/>
            <p:nvPr/>
          </p:nvSpPr>
          <p:spPr bwMode="auto">
            <a:xfrm rot="2161198">
              <a:off x="3095437" y="5926216"/>
              <a:ext cx="3156979" cy="170356"/>
            </a:xfrm>
            <a:prstGeom prst="leftRightArrow">
              <a:avLst/>
            </a:prstGeom>
            <a:solidFill>
              <a:schemeClr val="bg1">
                <a:lumMod val="90000"/>
              </a:schemeClr>
            </a:solidFill>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3" name="Left-Right Arrow 122"/>
            <p:cNvSpPr/>
            <p:nvPr/>
          </p:nvSpPr>
          <p:spPr bwMode="auto">
            <a:xfrm rot="3301699">
              <a:off x="5133529" y="5727066"/>
              <a:ext cx="2067508" cy="200033"/>
            </a:xfrm>
            <a:prstGeom prst="leftRightArrow">
              <a:avLst/>
            </a:prstGeom>
            <a:solidFill>
              <a:schemeClr val="bg1">
                <a:lumMod val="90000"/>
              </a:schemeClr>
            </a:solidFill>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5" name="Left-Right Arrow 124"/>
            <p:cNvSpPr/>
            <p:nvPr/>
          </p:nvSpPr>
          <p:spPr bwMode="auto">
            <a:xfrm rot="8310162">
              <a:off x="6967152" y="5808075"/>
              <a:ext cx="3156979" cy="170356"/>
            </a:xfrm>
            <a:prstGeom prst="leftRightArrow">
              <a:avLst/>
            </a:prstGeom>
            <a:solidFill>
              <a:schemeClr val="bg1">
                <a:lumMod val="90000"/>
              </a:schemeClr>
            </a:solidFill>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6" name="Left-Right Arrow 125"/>
            <p:cNvSpPr/>
            <p:nvPr/>
          </p:nvSpPr>
          <p:spPr bwMode="auto">
            <a:xfrm rot="6326433">
              <a:off x="5607872" y="4836196"/>
              <a:ext cx="3050799" cy="193983"/>
            </a:xfrm>
            <a:prstGeom prst="leftRightArrow">
              <a:avLst/>
            </a:prstGeom>
            <a:solidFill>
              <a:schemeClr val="bg1">
                <a:lumMod val="90000"/>
              </a:schemeClr>
            </a:solidFill>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0" name="Left-Right Arrow 109"/>
            <p:cNvSpPr/>
            <p:nvPr/>
          </p:nvSpPr>
          <p:spPr bwMode="auto">
            <a:xfrm rot="13012879">
              <a:off x="7328738" y="3952701"/>
              <a:ext cx="2521571" cy="165574"/>
            </a:xfrm>
            <a:prstGeom prst="leftRightArrow">
              <a:avLst/>
            </a:prstGeom>
            <a:solidFill>
              <a:schemeClr val="bg1">
                <a:lumMod val="90000"/>
              </a:schemeClr>
            </a:solidFill>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Tree>
    <p:extLst>
      <p:ext uri="{BB962C8B-B14F-4D97-AF65-F5344CB8AC3E}">
        <p14:creationId xmlns:p14="http://schemas.microsoft.com/office/powerpoint/2010/main" val="1734973479"/>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Sweet spot</a:t>
            </a:r>
            <a:endParaRPr lang="en-US" dirty="0"/>
          </a:p>
        </p:txBody>
      </p:sp>
      <p:sp>
        <p:nvSpPr>
          <p:cNvPr id="12290" name="Rectangle 2"/>
          <p:cNvSpPr>
            <a:spLocks noGrp="1" noChangeArrowheads="1"/>
          </p:cNvSpPr>
          <p:nvPr>
            <p:ph type="body" idx="1"/>
          </p:nvPr>
        </p:nvSpPr>
        <p:spPr>
          <a:xfrm>
            <a:off x="787400" y="1612900"/>
            <a:ext cx="11887200" cy="5981700"/>
          </a:xfrm>
          <a:ln/>
        </p:spPr>
        <p:txBody>
          <a:bodyPr/>
          <a:lstStyle/>
          <a:p>
            <a:pPr marL="0" indent="0">
              <a:buNone/>
            </a:pPr>
            <a:r>
              <a:rPr lang="en-US" sz="4000" dirty="0" smtClean="0"/>
              <a:t>Online, </a:t>
            </a:r>
            <a:r>
              <a:rPr lang="en-US" sz="4000" dirty="0"/>
              <a:t>l</a:t>
            </a:r>
            <a:r>
              <a:rPr lang="en-US" sz="4000" dirty="0" smtClean="0"/>
              <a:t>ow-latency storage</a:t>
            </a:r>
          </a:p>
          <a:p>
            <a:pPr marL="457200" lvl="2" indent="0">
              <a:buNone/>
            </a:pPr>
            <a:r>
              <a:rPr lang="en-US" sz="3800" dirty="0"/>
              <a:t>F</a:t>
            </a:r>
            <a:r>
              <a:rPr lang="en-US" sz="3800" dirty="0" smtClean="0"/>
              <a:t>lash, in-memory</a:t>
            </a:r>
          </a:p>
          <a:p>
            <a:pPr marL="0" indent="0">
              <a:buNone/>
            </a:pPr>
            <a:r>
              <a:rPr lang="en-US" sz="4000" dirty="0" smtClean="0"/>
              <a:t>Atomic transformations: “data structure”</a:t>
            </a:r>
          </a:p>
          <a:p>
            <a:pPr marL="0" indent="0">
              <a:buNone/>
            </a:pPr>
            <a:r>
              <a:rPr lang="en-US" sz="4000" dirty="0" smtClean="0"/>
              <a:t>Data size: 1 B – 1 MB. Total size: 1 MB – 10+ PB</a:t>
            </a:r>
          </a:p>
          <a:p>
            <a:pPr marL="0" indent="0">
              <a:buNone/>
            </a:pPr>
            <a:r>
              <a:rPr lang="en-US" sz="4000" dirty="0"/>
              <a:t>3</a:t>
            </a:r>
            <a:r>
              <a:rPr lang="en-US" sz="4000" dirty="0" smtClean="0"/>
              <a:t> servers – </a:t>
            </a:r>
            <a:r>
              <a:rPr lang="en-US" sz="4000" dirty="0" smtClean="0"/>
              <a:t>~10K </a:t>
            </a:r>
            <a:r>
              <a:rPr lang="en-US" sz="4000" dirty="0" smtClean="0"/>
              <a:t>servers</a:t>
            </a:r>
          </a:p>
          <a:p>
            <a:pPr marL="0" indent="0">
              <a:buNone/>
            </a:pPr>
            <a:r>
              <a:rPr lang="en-US" sz="4000" dirty="0" smtClean="0"/>
              <a:t>Separation of concerns</a:t>
            </a:r>
          </a:p>
          <a:p>
            <a:pPr marL="457200" lvl="2" indent="0">
              <a:buNone/>
            </a:pPr>
            <a:r>
              <a:rPr lang="en-US" sz="3800" dirty="0" smtClean="0"/>
              <a:t>same DC, cross-DC, cross-shard </a:t>
            </a:r>
          </a:p>
        </p:txBody>
      </p:sp>
    </p:spTree>
    <p:extLst>
      <p:ext uri="{BB962C8B-B14F-4D97-AF65-F5344CB8AC3E}">
        <p14:creationId xmlns:p14="http://schemas.microsoft.com/office/powerpoint/2010/main" val="585738137"/>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2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787400" y="1943100"/>
            <a:ext cx="11430000" cy="3784600"/>
          </a:xfrm>
          <a:ln/>
        </p:spPr>
        <p:txBody>
          <a:bodyPr/>
          <a:lstStyle/>
          <a:p>
            <a:r>
              <a:rPr lang="en-US" dirty="0" smtClean="0"/>
              <a:t>Building from blocks</a:t>
            </a:r>
            <a:endParaRPr lang="en-US" dirty="0">
              <a:solidFill>
                <a:srgbClr val="AFBEE3"/>
              </a:solidFill>
            </a:endParaRPr>
          </a:p>
        </p:txBody>
      </p:sp>
    </p:spTree>
    <p:extLst>
      <p:ext uri="{BB962C8B-B14F-4D97-AF65-F5344CB8AC3E}">
        <p14:creationId xmlns:p14="http://schemas.microsoft.com/office/powerpoint/2010/main" val="1218830987"/>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Shard components</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endParaRPr lang="en-US" sz="3800" dirty="0" smtClean="0"/>
          </a:p>
        </p:txBody>
      </p:sp>
      <p:graphicFrame>
        <p:nvGraphicFramePr>
          <p:cNvPr id="3" name="Table 2"/>
          <p:cNvGraphicFramePr>
            <a:graphicFrameLocks noGrp="1"/>
          </p:cNvGraphicFramePr>
          <p:nvPr>
            <p:extLst>
              <p:ext uri="{D42A27DB-BD31-4B8C-83A1-F6EECF244321}">
                <p14:modId xmlns:p14="http://schemas.microsoft.com/office/powerpoint/2010/main" val="3996529769"/>
              </p:ext>
            </p:extLst>
          </p:nvPr>
        </p:nvGraphicFramePr>
        <p:xfrm>
          <a:off x="1168400" y="1701800"/>
          <a:ext cx="10591800" cy="5573229"/>
        </p:xfrm>
        <a:graphic>
          <a:graphicData uri="http://schemas.openxmlformats.org/drawingml/2006/table">
            <a:tbl>
              <a:tblPr firstRow="1" bandRow="1">
                <a:tableStyleId>{93296810-A885-4BE3-A3E7-6D5BEEA58F35}</a:tableStyleId>
              </a:tblPr>
              <a:tblGrid>
                <a:gridCol w="5295900"/>
                <a:gridCol w="5295900"/>
              </a:tblGrid>
              <a:tr h="451669">
                <a:tc>
                  <a:txBody>
                    <a:bodyPr/>
                    <a:lstStyle/>
                    <a:p>
                      <a:pPr algn="l"/>
                      <a:r>
                        <a:rPr lang="en-US" sz="2800" dirty="0" smtClean="0"/>
                        <a:t>Part</a:t>
                      </a:r>
                      <a:endParaRPr lang="en-US" sz="2800" dirty="0"/>
                    </a:p>
                  </a:txBody>
                  <a:tcPr marL="150312" marR="150312" marT="75156" marB="75156"/>
                </a:tc>
                <a:tc>
                  <a:txBody>
                    <a:bodyPr/>
                    <a:lstStyle/>
                    <a:p>
                      <a:pPr algn="l"/>
                      <a:r>
                        <a:rPr lang="en-US" sz="2800" dirty="0" smtClean="0"/>
                        <a:t>Comments</a:t>
                      </a:r>
                      <a:endParaRPr lang="en-US" sz="2800" dirty="0"/>
                    </a:p>
                  </a:txBody>
                  <a:tcPr marL="150312" marR="150312" marT="75156" marB="75156"/>
                </a:tc>
              </a:tr>
              <a:tr h="1131502">
                <a:tc>
                  <a:txBody>
                    <a:bodyPr/>
                    <a:lstStyle/>
                    <a:p>
                      <a:pPr algn="l"/>
                      <a:r>
                        <a:rPr lang="en-US" sz="2800" dirty="0" smtClean="0"/>
                        <a:t>Consensus protocol</a:t>
                      </a:r>
                      <a:endParaRPr lang="en-US" sz="2800" dirty="0"/>
                    </a:p>
                  </a:txBody>
                  <a:tcPr marL="150312" marR="150312" marT="75156" marB="75156"/>
                </a:tc>
                <a:tc>
                  <a:txBody>
                    <a:bodyPr/>
                    <a:lstStyle/>
                    <a:p>
                      <a:pPr marL="457200" indent="-457200" algn="l">
                        <a:buFont typeface="Arial"/>
                        <a:buChar char="•"/>
                      </a:pPr>
                      <a:r>
                        <a:rPr lang="en-US" sz="2800" dirty="0" smtClean="0"/>
                        <a:t>Raft</a:t>
                      </a:r>
                    </a:p>
                  </a:txBody>
                  <a:tcPr marL="150312" marR="150312" marT="75156" marB="75156"/>
                </a:tc>
              </a:tr>
              <a:tr h="791586">
                <a:tc>
                  <a:txBody>
                    <a:bodyPr/>
                    <a:lstStyle/>
                    <a:p>
                      <a:pPr algn="l"/>
                      <a:r>
                        <a:rPr lang="en-US" sz="2800" dirty="0" smtClean="0"/>
                        <a:t>Storage</a:t>
                      </a:r>
                      <a:endParaRPr lang="en-US" sz="2800" dirty="0"/>
                    </a:p>
                  </a:txBody>
                  <a:tcPr marL="150312" marR="150312" marT="75156" marB="75156"/>
                </a:tc>
                <a:tc>
                  <a:txBody>
                    <a:bodyPr/>
                    <a:lstStyle/>
                    <a:p>
                      <a:pPr marL="457200" indent="-457200" algn="l">
                        <a:buFont typeface="Arial"/>
                        <a:buChar char="•"/>
                      </a:pPr>
                      <a:r>
                        <a:rPr lang="en-US" sz="2800" dirty="0" err="1" smtClean="0"/>
                        <a:t>RocksDB</a:t>
                      </a:r>
                      <a:endParaRPr lang="en-US" sz="2800" dirty="0" smtClean="0"/>
                    </a:p>
                    <a:p>
                      <a:pPr marL="457200" indent="-457200" algn="l">
                        <a:buFont typeface="Arial"/>
                        <a:buChar char="•"/>
                      </a:pPr>
                      <a:r>
                        <a:rPr lang="en-US" sz="2800" baseline="0" dirty="0" smtClean="0"/>
                        <a:t>MySQL</a:t>
                      </a:r>
                      <a:endParaRPr lang="en-US" sz="2800" dirty="0"/>
                    </a:p>
                  </a:txBody>
                  <a:tcPr marL="150312" marR="150312" marT="75156" marB="75156"/>
                </a:tc>
              </a:tr>
              <a:tr h="1471418">
                <a:tc>
                  <a:txBody>
                    <a:bodyPr/>
                    <a:lstStyle/>
                    <a:p>
                      <a:pPr algn="l"/>
                      <a:r>
                        <a:rPr lang="en-US" sz="2800" dirty="0" smtClean="0"/>
                        <a:t>User storage primitives</a:t>
                      </a:r>
                      <a:endParaRPr lang="en-US" sz="2800" dirty="0"/>
                    </a:p>
                  </a:txBody>
                  <a:tcPr marL="150312" marR="150312" marT="75156" marB="75156"/>
                </a:tc>
                <a:tc>
                  <a:txBody>
                    <a:bodyPr/>
                    <a:lstStyle/>
                    <a:p>
                      <a:pPr algn="l"/>
                      <a:r>
                        <a:rPr lang="en-US" sz="2800" dirty="0" smtClean="0"/>
                        <a:t>read() / write()</a:t>
                      </a:r>
                    </a:p>
                    <a:p>
                      <a:pPr marL="457200" indent="-457200" algn="l">
                        <a:buFont typeface="Arial"/>
                        <a:buChar char="•"/>
                      </a:pPr>
                      <a:r>
                        <a:rPr lang="en-US" sz="2800" dirty="0" smtClean="0"/>
                        <a:t>binary</a:t>
                      </a:r>
                      <a:r>
                        <a:rPr lang="en-US" sz="2800" baseline="0" dirty="0" smtClean="0"/>
                        <a:t> value, </a:t>
                      </a:r>
                      <a:r>
                        <a:rPr lang="en-US" sz="2800" baseline="0" dirty="0" err="1" smtClean="0"/>
                        <a:t>deque</a:t>
                      </a:r>
                      <a:r>
                        <a:rPr lang="en-US" sz="2800" baseline="0" dirty="0" smtClean="0"/>
                        <a:t>, map, </a:t>
                      </a:r>
                      <a:r>
                        <a:rPr lang="en-US" sz="2800" baseline="0" dirty="0" err="1" smtClean="0"/>
                        <a:t>pqueue</a:t>
                      </a:r>
                      <a:endParaRPr lang="en-US" sz="2800" baseline="0" dirty="0" smtClean="0"/>
                    </a:p>
                    <a:p>
                      <a:pPr marL="457200" indent="-457200" algn="l">
                        <a:buFont typeface="Arial"/>
                        <a:buChar char="•"/>
                      </a:pPr>
                      <a:r>
                        <a:rPr lang="en-US" sz="2800" baseline="0" dirty="0" smtClean="0"/>
                        <a:t>CRDT types</a:t>
                      </a:r>
                      <a:endParaRPr lang="en-US" sz="2800" dirty="0"/>
                    </a:p>
                  </a:txBody>
                  <a:tcPr marL="150312" marR="150312" marT="75156" marB="75156"/>
                </a:tc>
              </a:tr>
              <a:tr h="791586">
                <a:tc>
                  <a:txBody>
                    <a:bodyPr/>
                    <a:lstStyle/>
                    <a:p>
                      <a:pPr algn="l"/>
                      <a:r>
                        <a:rPr lang="en-US" sz="2800" dirty="0" smtClean="0"/>
                        <a:t>User</a:t>
                      </a:r>
                      <a:r>
                        <a:rPr lang="en-US" sz="2800" baseline="0" dirty="0" smtClean="0"/>
                        <a:t> code execution</a:t>
                      </a:r>
                      <a:endParaRPr lang="en-US" sz="2800" dirty="0"/>
                    </a:p>
                  </a:txBody>
                  <a:tcPr marL="150312" marR="150312" marT="75156" marB="75156"/>
                </a:tc>
                <a:tc>
                  <a:txBody>
                    <a:bodyPr/>
                    <a:lstStyle/>
                    <a:p>
                      <a:pPr algn="l"/>
                      <a:r>
                        <a:rPr lang="en-US" sz="2800" dirty="0" smtClean="0"/>
                        <a:t>Persistent,</a:t>
                      </a:r>
                      <a:r>
                        <a:rPr lang="en-US" sz="2800" baseline="0" dirty="0" smtClean="0"/>
                        <a:t> replicated state machines (FTSM)</a:t>
                      </a:r>
                      <a:endParaRPr lang="en-US" sz="2800" dirty="0"/>
                    </a:p>
                  </a:txBody>
                  <a:tcPr marL="150312" marR="150312" marT="75156" marB="75156"/>
                </a:tc>
              </a:tr>
            </a:tbl>
          </a:graphicData>
        </a:graphic>
      </p:graphicFrame>
    </p:spTree>
    <p:extLst>
      <p:ext uri="{BB962C8B-B14F-4D97-AF65-F5344CB8AC3E}">
        <p14:creationId xmlns:p14="http://schemas.microsoft.com/office/powerpoint/2010/main" val="3159373935"/>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1. Consensus Protocol</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r>
              <a:rPr lang="en-US" sz="3800" dirty="0" smtClean="0"/>
              <a:t>Raft: Strong leader consensus protocol from Stanford</a:t>
            </a:r>
          </a:p>
        </p:txBody>
      </p:sp>
      <p:grpSp>
        <p:nvGrpSpPr>
          <p:cNvPr id="5" name="Group 4"/>
          <p:cNvGrpSpPr/>
          <p:nvPr/>
        </p:nvGrpSpPr>
        <p:grpSpPr>
          <a:xfrm>
            <a:off x="4902200" y="5207000"/>
            <a:ext cx="2133600" cy="1828800"/>
            <a:chOff x="1854200" y="3683000"/>
            <a:chExt cx="2133600" cy="1828800"/>
          </a:xfrm>
        </p:grpSpPr>
        <p:sp>
          <p:nvSpPr>
            <p:cNvPr id="15" name="Rectangle 14"/>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 name="TextBox 15"/>
            <p:cNvSpPr txBox="1"/>
            <p:nvPr/>
          </p:nvSpPr>
          <p:spPr>
            <a:xfrm>
              <a:off x="2197100" y="5054600"/>
              <a:ext cx="1447800" cy="430887"/>
            </a:xfrm>
            <a:prstGeom prst="rect">
              <a:avLst/>
            </a:prstGeom>
            <a:noFill/>
          </p:spPr>
          <p:txBody>
            <a:bodyPr wrap="square" rtlCol="0">
              <a:spAutoFit/>
            </a:bodyPr>
            <a:lstStyle/>
            <a:p>
              <a:r>
                <a:rPr lang="en-US" sz="2400" dirty="0" smtClean="0"/>
                <a:t>Leader</a:t>
              </a:r>
              <a:endParaRPr lang="en-US" sz="2400" dirty="0"/>
            </a:p>
          </p:txBody>
        </p:sp>
      </p:grpSp>
      <p:grpSp>
        <p:nvGrpSpPr>
          <p:cNvPr id="6" name="Group 5"/>
          <p:cNvGrpSpPr/>
          <p:nvPr/>
        </p:nvGrpSpPr>
        <p:grpSpPr>
          <a:xfrm>
            <a:off x="7035800" y="3073400"/>
            <a:ext cx="2133600" cy="1828800"/>
            <a:chOff x="1854200" y="3683000"/>
            <a:chExt cx="2133600" cy="1828800"/>
          </a:xfrm>
        </p:grpSpPr>
        <p:sp>
          <p:nvSpPr>
            <p:cNvPr id="13" name="Rectangle 12"/>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4" name="TextBox 13"/>
            <p:cNvSpPr txBox="1"/>
            <p:nvPr/>
          </p:nvSpPr>
          <p:spPr>
            <a:xfrm>
              <a:off x="2197100" y="5054600"/>
              <a:ext cx="1447800" cy="430887"/>
            </a:xfrm>
            <a:prstGeom prst="rect">
              <a:avLst/>
            </a:prstGeom>
            <a:noFill/>
          </p:spPr>
          <p:txBody>
            <a:bodyPr wrap="square" rtlCol="0">
              <a:spAutoFit/>
            </a:bodyPr>
            <a:lstStyle/>
            <a:p>
              <a:r>
                <a:rPr lang="en-US" sz="2400" dirty="0" smtClean="0"/>
                <a:t>Follower</a:t>
              </a:r>
              <a:endParaRPr lang="en-US" sz="2400" dirty="0"/>
            </a:p>
          </p:txBody>
        </p:sp>
      </p:grpSp>
      <p:grpSp>
        <p:nvGrpSpPr>
          <p:cNvPr id="7" name="Group 6"/>
          <p:cNvGrpSpPr/>
          <p:nvPr/>
        </p:nvGrpSpPr>
        <p:grpSpPr>
          <a:xfrm>
            <a:off x="9169400" y="5207000"/>
            <a:ext cx="2133600" cy="1828800"/>
            <a:chOff x="1854200" y="3683000"/>
            <a:chExt cx="2133600" cy="1828800"/>
          </a:xfrm>
        </p:grpSpPr>
        <p:sp>
          <p:nvSpPr>
            <p:cNvPr id="11" name="Rectangle 10"/>
            <p:cNvSpPr/>
            <p:nvPr/>
          </p:nvSpPr>
          <p:spPr bwMode="auto">
            <a:xfrm>
              <a:off x="1854200" y="36830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 name="TextBox 11"/>
            <p:cNvSpPr txBox="1"/>
            <p:nvPr/>
          </p:nvSpPr>
          <p:spPr>
            <a:xfrm>
              <a:off x="2197100" y="5054600"/>
              <a:ext cx="1447800" cy="430887"/>
            </a:xfrm>
            <a:prstGeom prst="rect">
              <a:avLst/>
            </a:prstGeom>
            <a:noFill/>
          </p:spPr>
          <p:txBody>
            <a:bodyPr wrap="square" rtlCol="0">
              <a:spAutoFit/>
            </a:bodyPr>
            <a:lstStyle/>
            <a:p>
              <a:r>
                <a:rPr lang="en-US" sz="2400" dirty="0" smtClean="0"/>
                <a:t>Follower</a:t>
              </a:r>
              <a:endParaRPr lang="en-US" sz="2400" dirty="0"/>
            </a:p>
          </p:txBody>
        </p:sp>
      </p:grpSp>
      <p:grpSp>
        <p:nvGrpSpPr>
          <p:cNvPr id="17" name="Group 16"/>
          <p:cNvGrpSpPr/>
          <p:nvPr/>
        </p:nvGrpSpPr>
        <p:grpSpPr>
          <a:xfrm>
            <a:off x="1320800" y="3606800"/>
            <a:ext cx="2438400" cy="914400"/>
            <a:chOff x="1320800" y="3073400"/>
            <a:chExt cx="2438400" cy="914400"/>
          </a:xfrm>
        </p:grpSpPr>
        <p:sp>
          <p:nvSpPr>
            <p:cNvPr id="2" name="Rounded Rectangle 1"/>
            <p:cNvSpPr/>
            <p:nvPr/>
          </p:nvSpPr>
          <p:spPr bwMode="auto">
            <a:xfrm>
              <a:off x="1320800" y="3073400"/>
              <a:ext cx="2438400" cy="914400"/>
            </a:xfrm>
            <a:prstGeom prst="roundRect">
              <a:avLst/>
            </a:prstGeom>
            <a:ln>
              <a:headEnd type="arrow"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 name="TextBox 18"/>
            <p:cNvSpPr txBox="1"/>
            <p:nvPr/>
          </p:nvSpPr>
          <p:spPr>
            <a:xfrm>
              <a:off x="2044700" y="3302000"/>
              <a:ext cx="990600" cy="430887"/>
            </a:xfrm>
            <a:prstGeom prst="rect">
              <a:avLst/>
            </a:prstGeom>
            <a:noFill/>
          </p:spPr>
          <p:txBody>
            <a:bodyPr wrap="square" rtlCol="0">
              <a:spAutoFit/>
            </a:bodyPr>
            <a:lstStyle/>
            <a:p>
              <a:r>
                <a:rPr lang="en-US" sz="2400" dirty="0" smtClean="0"/>
                <a:t>Client</a:t>
              </a:r>
              <a:endParaRPr lang="en-US" sz="2400" dirty="0"/>
            </a:p>
          </p:txBody>
        </p:sp>
      </p:grpSp>
      <p:cxnSp>
        <p:nvCxnSpPr>
          <p:cNvPr id="22" name="Straight Arrow Connector 21"/>
          <p:cNvCxnSpPr/>
          <p:nvPr/>
        </p:nvCxnSpPr>
        <p:spPr bwMode="auto">
          <a:xfrm>
            <a:off x="3302000" y="4140200"/>
            <a:ext cx="2209800" cy="16002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grpSp>
        <p:nvGrpSpPr>
          <p:cNvPr id="26" name="Group 25"/>
          <p:cNvGrpSpPr/>
          <p:nvPr/>
        </p:nvGrpSpPr>
        <p:grpSpPr>
          <a:xfrm>
            <a:off x="6273800" y="5283200"/>
            <a:ext cx="838200" cy="1401326"/>
            <a:chOff x="1549400" y="4749800"/>
            <a:chExt cx="1210733" cy="2024137"/>
          </a:xfrm>
        </p:grpSpPr>
        <p:sp>
          <p:nvSpPr>
            <p:cNvPr id="23" name="Rectangle 22"/>
            <p:cNvSpPr/>
            <p:nvPr/>
          </p:nvSpPr>
          <p:spPr bwMode="auto">
            <a:xfrm>
              <a:off x="1549400" y="4749800"/>
              <a:ext cx="990600" cy="1981200"/>
            </a:xfrm>
            <a:prstGeom prst="rect">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4" name="Rectangle 23"/>
            <p:cNvSpPr/>
            <p:nvPr/>
          </p:nvSpPr>
          <p:spPr bwMode="auto">
            <a:xfrm>
              <a:off x="1701800" y="4826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7" name="Rectangle 26"/>
            <p:cNvSpPr/>
            <p:nvPr/>
          </p:nvSpPr>
          <p:spPr bwMode="auto">
            <a:xfrm>
              <a:off x="1701800" y="5207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8" name="Rectangle 27"/>
            <p:cNvSpPr/>
            <p:nvPr/>
          </p:nvSpPr>
          <p:spPr bwMode="auto">
            <a:xfrm>
              <a:off x="1701800" y="5588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5" name="TextBox 24"/>
            <p:cNvSpPr txBox="1"/>
            <p:nvPr/>
          </p:nvSpPr>
          <p:spPr>
            <a:xfrm>
              <a:off x="1701800" y="6273800"/>
              <a:ext cx="1058333" cy="500137"/>
            </a:xfrm>
            <a:prstGeom prst="rect">
              <a:avLst/>
            </a:prstGeom>
            <a:noFill/>
          </p:spPr>
          <p:txBody>
            <a:bodyPr wrap="square" rtlCol="0">
              <a:spAutoFit/>
            </a:bodyPr>
            <a:lstStyle/>
            <a:p>
              <a:r>
                <a:rPr lang="en-US" dirty="0" smtClean="0"/>
                <a:t>WAL</a:t>
              </a:r>
              <a:endParaRPr lang="en-US" dirty="0"/>
            </a:p>
          </p:txBody>
        </p:sp>
      </p:grpSp>
      <p:grpSp>
        <p:nvGrpSpPr>
          <p:cNvPr id="3" name="Group 2"/>
          <p:cNvGrpSpPr/>
          <p:nvPr/>
        </p:nvGrpSpPr>
        <p:grpSpPr>
          <a:xfrm>
            <a:off x="8407400" y="3149600"/>
            <a:ext cx="2971800" cy="3534926"/>
            <a:chOff x="8407400" y="3149600"/>
            <a:chExt cx="2971800" cy="3534926"/>
          </a:xfrm>
        </p:grpSpPr>
        <p:grpSp>
          <p:nvGrpSpPr>
            <p:cNvPr id="31" name="Group 30"/>
            <p:cNvGrpSpPr/>
            <p:nvPr/>
          </p:nvGrpSpPr>
          <p:grpSpPr>
            <a:xfrm>
              <a:off x="8407400" y="3149600"/>
              <a:ext cx="838200" cy="1401326"/>
              <a:chOff x="1549400" y="4749800"/>
              <a:chExt cx="1210733" cy="2024137"/>
            </a:xfrm>
          </p:grpSpPr>
          <p:sp>
            <p:nvSpPr>
              <p:cNvPr id="32" name="Rectangle 31"/>
              <p:cNvSpPr/>
              <p:nvPr/>
            </p:nvSpPr>
            <p:spPr bwMode="auto">
              <a:xfrm>
                <a:off x="1549400" y="4749800"/>
                <a:ext cx="990600" cy="1981200"/>
              </a:xfrm>
              <a:prstGeom prst="rect">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3" name="Rectangle 32"/>
              <p:cNvSpPr/>
              <p:nvPr/>
            </p:nvSpPr>
            <p:spPr bwMode="auto">
              <a:xfrm>
                <a:off x="1701800" y="4826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4" name="Rectangle 33"/>
              <p:cNvSpPr/>
              <p:nvPr/>
            </p:nvSpPr>
            <p:spPr bwMode="auto">
              <a:xfrm>
                <a:off x="1701800" y="5207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5" name="Rectangle 34"/>
              <p:cNvSpPr/>
              <p:nvPr/>
            </p:nvSpPr>
            <p:spPr bwMode="auto">
              <a:xfrm>
                <a:off x="1701800" y="5588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6" name="TextBox 35"/>
              <p:cNvSpPr txBox="1"/>
              <p:nvPr/>
            </p:nvSpPr>
            <p:spPr>
              <a:xfrm>
                <a:off x="1701800" y="6273800"/>
                <a:ext cx="1058333" cy="500137"/>
              </a:xfrm>
              <a:prstGeom prst="rect">
                <a:avLst/>
              </a:prstGeom>
              <a:noFill/>
            </p:spPr>
            <p:txBody>
              <a:bodyPr wrap="square" rtlCol="0">
                <a:spAutoFit/>
              </a:bodyPr>
              <a:lstStyle/>
              <a:p>
                <a:r>
                  <a:rPr lang="en-US" dirty="0" smtClean="0"/>
                  <a:t>WAL</a:t>
                </a:r>
                <a:endParaRPr lang="en-US" dirty="0"/>
              </a:p>
            </p:txBody>
          </p:sp>
        </p:grpSp>
        <p:grpSp>
          <p:nvGrpSpPr>
            <p:cNvPr id="37" name="Group 36"/>
            <p:cNvGrpSpPr/>
            <p:nvPr/>
          </p:nvGrpSpPr>
          <p:grpSpPr>
            <a:xfrm>
              <a:off x="10541000" y="5283200"/>
              <a:ext cx="838200" cy="1401326"/>
              <a:chOff x="1549400" y="4749800"/>
              <a:chExt cx="1210733" cy="2024137"/>
            </a:xfrm>
          </p:grpSpPr>
          <p:sp>
            <p:nvSpPr>
              <p:cNvPr id="38" name="Rectangle 37"/>
              <p:cNvSpPr/>
              <p:nvPr/>
            </p:nvSpPr>
            <p:spPr bwMode="auto">
              <a:xfrm>
                <a:off x="1549400" y="4749800"/>
                <a:ext cx="990600" cy="1981200"/>
              </a:xfrm>
              <a:prstGeom prst="rect">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9" name="Rectangle 38"/>
              <p:cNvSpPr/>
              <p:nvPr/>
            </p:nvSpPr>
            <p:spPr bwMode="auto">
              <a:xfrm>
                <a:off x="1701800" y="4826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0" name="Rectangle 39"/>
              <p:cNvSpPr/>
              <p:nvPr/>
            </p:nvSpPr>
            <p:spPr bwMode="auto">
              <a:xfrm>
                <a:off x="1701800" y="5207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1" name="Rectangle 40"/>
              <p:cNvSpPr/>
              <p:nvPr/>
            </p:nvSpPr>
            <p:spPr bwMode="auto">
              <a:xfrm>
                <a:off x="1701800" y="5588000"/>
                <a:ext cx="685800" cy="304800"/>
              </a:xfrm>
              <a:prstGeom prst="rect">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2" name="TextBox 41"/>
              <p:cNvSpPr txBox="1"/>
              <p:nvPr/>
            </p:nvSpPr>
            <p:spPr>
              <a:xfrm>
                <a:off x="1701800" y="6273800"/>
                <a:ext cx="1058333" cy="500137"/>
              </a:xfrm>
              <a:prstGeom prst="rect">
                <a:avLst/>
              </a:prstGeom>
              <a:noFill/>
            </p:spPr>
            <p:txBody>
              <a:bodyPr wrap="square" rtlCol="0">
                <a:spAutoFit/>
              </a:bodyPr>
              <a:lstStyle/>
              <a:p>
                <a:r>
                  <a:rPr lang="en-US" dirty="0" smtClean="0"/>
                  <a:t>WAL</a:t>
                </a:r>
                <a:endParaRPr lang="en-US" dirty="0"/>
              </a:p>
            </p:txBody>
          </p:sp>
        </p:grpSp>
      </p:grpSp>
      <p:cxnSp>
        <p:nvCxnSpPr>
          <p:cNvPr id="30" name="Curved Connector 29"/>
          <p:cNvCxnSpPr/>
          <p:nvPr/>
        </p:nvCxnSpPr>
        <p:spPr bwMode="auto">
          <a:xfrm>
            <a:off x="5969000" y="6045200"/>
            <a:ext cx="685800" cy="228600"/>
          </a:xfrm>
          <a:prstGeom prst="curvedConnector3">
            <a:avLst>
              <a:gd name="adj1" fmla="val -72780"/>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47" name="Curved Connector 46"/>
          <p:cNvCxnSpPr/>
          <p:nvPr/>
        </p:nvCxnSpPr>
        <p:spPr bwMode="auto">
          <a:xfrm>
            <a:off x="8102600" y="3911600"/>
            <a:ext cx="685800" cy="228600"/>
          </a:xfrm>
          <a:prstGeom prst="curvedConnector3">
            <a:avLst>
              <a:gd name="adj1" fmla="val -72780"/>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48" name="Curved Connector 47"/>
          <p:cNvCxnSpPr/>
          <p:nvPr/>
        </p:nvCxnSpPr>
        <p:spPr bwMode="auto">
          <a:xfrm>
            <a:off x="10236200" y="6045200"/>
            <a:ext cx="685800" cy="228600"/>
          </a:xfrm>
          <a:prstGeom prst="curvedConnector3">
            <a:avLst>
              <a:gd name="adj1" fmla="val -72780"/>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49" name="Straight Arrow Connector 48"/>
          <p:cNvCxnSpPr/>
          <p:nvPr/>
        </p:nvCxnSpPr>
        <p:spPr bwMode="auto">
          <a:xfrm flipV="1">
            <a:off x="7035800" y="4902200"/>
            <a:ext cx="1752600" cy="9144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52" name="Straight Arrow Connector 51"/>
          <p:cNvCxnSpPr/>
          <p:nvPr/>
        </p:nvCxnSpPr>
        <p:spPr bwMode="auto">
          <a:xfrm>
            <a:off x="7035800" y="6121400"/>
            <a:ext cx="2133600" cy="304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54" name="Straight Arrow Connector 53"/>
          <p:cNvCxnSpPr/>
          <p:nvPr/>
        </p:nvCxnSpPr>
        <p:spPr bwMode="auto">
          <a:xfrm flipH="1">
            <a:off x="7035800" y="4902200"/>
            <a:ext cx="1981200" cy="1066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59" name="Straight Arrow Connector 58"/>
          <p:cNvCxnSpPr/>
          <p:nvPr/>
        </p:nvCxnSpPr>
        <p:spPr bwMode="auto">
          <a:xfrm flipH="1" flipV="1">
            <a:off x="6959600" y="6273800"/>
            <a:ext cx="2209800" cy="304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61" name="Straight Arrow Connector 60"/>
          <p:cNvCxnSpPr/>
          <p:nvPr/>
        </p:nvCxnSpPr>
        <p:spPr bwMode="auto">
          <a:xfrm flipH="1" flipV="1">
            <a:off x="3149600" y="4292601"/>
            <a:ext cx="2209800" cy="1600199"/>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643537086"/>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Raft</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r>
              <a:rPr lang="en-US" sz="3800" dirty="0" smtClean="0"/>
              <a:t>Leader failure recovery well-defined</a:t>
            </a:r>
          </a:p>
          <a:p>
            <a:pPr marL="520700" lvl="2" indent="0">
              <a:buNone/>
            </a:pPr>
            <a:endParaRPr lang="en-US" sz="3800" dirty="0"/>
          </a:p>
          <a:p>
            <a:pPr marL="520700" lvl="2" indent="0">
              <a:buNone/>
            </a:pPr>
            <a:endParaRPr lang="en-US" sz="3800" dirty="0" smtClean="0"/>
          </a:p>
          <a:p>
            <a:pPr marL="520700" lvl="2" indent="0">
              <a:buNone/>
            </a:pPr>
            <a:r>
              <a:rPr lang="en-US" sz="3800" dirty="0" smtClean="0"/>
              <a:t>Quorum view change well-defined</a:t>
            </a:r>
          </a:p>
          <a:p>
            <a:pPr marL="520700" lvl="2" indent="0">
              <a:buNone/>
            </a:pPr>
            <a:endParaRPr lang="en-US" sz="9600" dirty="0"/>
          </a:p>
          <a:p>
            <a:pPr marL="520700" lvl="2" indent="0">
              <a:buNone/>
            </a:pPr>
            <a:r>
              <a:rPr lang="en-US" sz="3800" dirty="0" smtClean="0"/>
              <a:t>My opinion: not really simpler than multi-</a:t>
            </a:r>
            <a:r>
              <a:rPr lang="en-US" sz="3800" dirty="0" err="1" smtClean="0"/>
              <a:t>Paxos</a:t>
            </a:r>
            <a:endParaRPr lang="en-US" sz="3800" dirty="0" smtClean="0"/>
          </a:p>
        </p:txBody>
      </p:sp>
      <p:grpSp>
        <p:nvGrpSpPr>
          <p:cNvPr id="2" name="Group 1"/>
          <p:cNvGrpSpPr/>
          <p:nvPr/>
        </p:nvGrpSpPr>
        <p:grpSpPr>
          <a:xfrm>
            <a:off x="3542927" y="2616200"/>
            <a:ext cx="5884384" cy="1524000"/>
            <a:chOff x="3542927" y="2616200"/>
            <a:chExt cx="5884384" cy="1524000"/>
          </a:xfrm>
        </p:grpSpPr>
        <p:grpSp>
          <p:nvGrpSpPr>
            <p:cNvPr id="66" name="Group 65"/>
            <p:cNvGrpSpPr/>
            <p:nvPr/>
          </p:nvGrpSpPr>
          <p:grpSpPr>
            <a:xfrm>
              <a:off x="3763847" y="2661880"/>
              <a:ext cx="1918547" cy="1187672"/>
              <a:chOff x="3149600" y="3225800"/>
              <a:chExt cx="6400800" cy="3962400"/>
            </a:xfrm>
          </p:grpSpPr>
          <p:sp>
            <p:nvSpPr>
              <p:cNvPr id="70" name="Rectangle 69"/>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1" name="Rectangle 70"/>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2" name="Rectangle 71"/>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3" name="Left-Right Arrow 72"/>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4" name="Left-Right Arrow 73"/>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5" name="Left-Right Arrow 74"/>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67" name="Can 66"/>
            <p:cNvSpPr/>
            <p:nvPr/>
          </p:nvSpPr>
          <p:spPr bwMode="auto">
            <a:xfrm>
              <a:off x="3695327" y="34384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68" name="Can 67"/>
            <p:cNvSpPr/>
            <p:nvPr/>
          </p:nvSpPr>
          <p:spPr bwMode="auto">
            <a:xfrm>
              <a:off x="4951518" y="26162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69" name="Can 68"/>
            <p:cNvSpPr/>
            <p:nvPr/>
          </p:nvSpPr>
          <p:spPr bwMode="auto">
            <a:xfrm>
              <a:off x="5522514" y="34384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5" name="Explosion 1 44"/>
            <p:cNvSpPr/>
            <p:nvPr/>
          </p:nvSpPr>
          <p:spPr bwMode="auto">
            <a:xfrm>
              <a:off x="3542927" y="3073400"/>
              <a:ext cx="1066800" cy="1066800"/>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nvGrpSpPr>
            <p:cNvPr id="177" name="Group 176"/>
            <p:cNvGrpSpPr/>
            <p:nvPr/>
          </p:nvGrpSpPr>
          <p:grpSpPr>
            <a:xfrm>
              <a:off x="8102600" y="2616200"/>
              <a:ext cx="1324711" cy="1233352"/>
              <a:chOff x="8137162" y="2768600"/>
              <a:chExt cx="1324711" cy="1233352"/>
            </a:xfrm>
          </p:grpSpPr>
          <p:grpSp>
            <p:nvGrpSpPr>
              <p:cNvPr id="138" name="Group 137"/>
              <p:cNvGrpSpPr/>
              <p:nvPr/>
            </p:nvGrpSpPr>
            <p:grpSpPr>
              <a:xfrm>
                <a:off x="8137162" y="2814280"/>
                <a:ext cx="1279031" cy="1187672"/>
                <a:chOff x="5283200" y="3225800"/>
                <a:chExt cx="4267200" cy="3962400"/>
              </a:xfrm>
            </p:grpSpPr>
            <p:sp>
              <p:nvSpPr>
                <p:cNvPr id="143" name="Rectangle 142"/>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44" name="Rectangle 143"/>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46" name="Left-Right Arrow 145"/>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40" name="Can 139"/>
              <p:cNvSpPr/>
              <p:nvPr/>
            </p:nvSpPr>
            <p:spPr bwMode="auto">
              <a:xfrm>
                <a:off x="8685318" y="27686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41" name="Can 140"/>
              <p:cNvSpPr/>
              <p:nvPr/>
            </p:nvSpPr>
            <p:spPr bwMode="auto">
              <a:xfrm>
                <a:off x="9256314" y="35908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cxnSp>
          <p:nvCxnSpPr>
            <p:cNvPr id="178" name="Straight Arrow Connector 177"/>
            <p:cNvCxnSpPr/>
            <p:nvPr/>
          </p:nvCxnSpPr>
          <p:spPr bwMode="auto">
            <a:xfrm>
              <a:off x="5816600" y="3073400"/>
              <a:ext cx="1676400" cy="0"/>
            </a:xfrm>
            <a:prstGeom prst="straightConnector1">
              <a:avLst/>
            </a:prstGeom>
            <a:ln>
              <a:headEnd type="none" w="med" len="med"/>
              <a:tailEnd type="arrow"/>
            </a:ln>
          </p:spPr>
          <p:style>
            <a:lnRef idx="2">
              <a:schemeClr val="accent2"/>
            </a:lnRef>
            <a:fillRef idx="0">
              <a:schemeClr val="accent2"/>
            </a:fillRef>
            <a:effectRef idx="1">
              <a:schemeClr val="accent2"/>
            </a:effectRef>
            <a:fontRef idx="minor">
              <a:schemeClr val="tx1"/>
            </a:fontRef>
          </p:style>
        </p:cxnSp>
      </p:grpSp>
      <p:grpSp>
        <p:nvGrpSpPr>
          <p:cNvPr id="182" name="Group 181"/>
          <p:cNvGrpSpPr/>
          <p:nvPr/>
        </p:nvGrpSpPr>
        <p:grpSpPr>
          <a:xfrm>
            <a:off x="2159000" y="4673600"/>
            <a:ext cx="9220200" cy="1995050"/>
            <a:chOff x="1320800" y="4597400"/>
            <a:chExt cx="9576546" cy="2072156"/>
          </a:xfrm>
        </p:grpSpPr>
        <p:grpSp>
          <p:nvGrpSpPr>
            <p:cNvPr id="175" name="Group 174"/>
            <p:cNvGrpSpPr/>
            <p:nvPr/>
          </p:nvGrpSpPr>
          <p:grpSpPr>
            <a:xfrm>
              <a:off x="1320800" y="4597400"/>
              <a:ext cx="6223746" cy="1995956"/>
              <a:chOff x="3073400" y="4673600"/>
              <a:chExt cx="6223746" cy="1995956"/>
            </a:xfrm>
          </p:grpSpPr>
          <p:grpSp>
            <p:nvGrpSpPr>
              <p:cNvPr id="148" name="Group 147"/>
              <p:cNvGrpSpPr/>
              <p:nvPr/>
            </p:nvGrpSpPr>
            <p:grpSpPr>
              <a:xfrm>
                <a:off x="3073400" y="5130800"/>
                <a:ext cx="2032746" cy="1233352"/>
                <a:chOff x="2997200" y="3378200"/>
                <a:chExt cx="6781800" cy="4114800"/>
              </a:xfrm>
            </p:grpSpPr>
            <p:grpSp>
              <p:nvGrpSpPr>
                <p:cNvPr id="149" name="Group 148"/>
                <p:cNvGrpSpPr/>
                <p:nvPr/>
              </p:nvGrpSpPr>
              <p:grpSpPr>
                <a:xfrm>
                  <a:off x="3225800" y="3530600"/>
                  <a:ext cx="6400800" cy="3962400"/>
                  <a:chOff x="3149600" y="3225800"/>
                  <a:chExt cx="6400800" cy="3962400"/>
                </a:xfrm>
              </p:grpSpPr>
              <p:sp>
                <p:nvSpPr>
                  <p:cNvPr id="153" name="Rectangle 152"/>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4" name="Rectangle 153"/>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5" name="Rectangle 154"/>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6" name="Left-Right Arrow 155"/>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7" name="Left-Right Arrow 156"/>
                  <p:cNvSpPr/>
                  <p:nvPr/>
                </p:nvSpPr>
                <p:spPr bwMode="auto">
                  <a:xfrm rot="2700000">
                    <a:off x="6285520"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8" name="Left-Right Arrow 157"/>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50" name="Can 149"/>
                <p:cNvSpPr/>
                <p:nvPr/>
              </p:nvSpPr>
              <p:spPr bwMode="auto">
                <a:xfrm>
                  <a:off x="2997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1" name="Can 150"/>
                <p:cNvSpPr/>
                <p:nvPr/>
              </p:nvSpPr>
              <p:spPr bwMode="auto">
                <a:xfrm>
                  <a:off x="7188200" y="33782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2" name="Can 151"/>
                <p:cNvSpPr/>
                <p:nvPr/>
              </p:nvSpPr>
              <p:spPr bwMode="auto">
                <a:xfrm>
                  <a:off x="9093200" y="6121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46" name="Group 45"/>
              <p:cNvGrpSpPr/>
              <p:nvPr/>
            </p:nvGrpSpPr>
            <p:grpSpPr>
              <a:xfrm>
                <a:off x="7264400" y="4673600"/>
                <a:ext cx="2032746" cy="1995956"/>
                <a:chOff x="8559800" y="4521200"/>
                <a:chExt cx="2032746" cy="1995956"/>
              </a:xfrm>
            </p:grpSpPr>
            <p:grpSp>
              <p:nvGrpSpPr>
                <p:cNvPr id="160" name="Group 159"/>
                <p:cNvGrpSpPr/>
                <p:nvPr/>
              </p:nvGrpSpPr>
              <p:grpSpPr>
                <a:xfrm>
                  <a:off x="8628320" y="4566880"/>
                  <a:ext cx="1918547" cy="1187672"/>
                  <a:chOff x="3149600" y="3225800"/>
                  <a:chExt cx="6400800" cy="3962400"/>
                </a:xfrm>
              </p:grpSpPr>
              <p:sp>
                <p:nvSpPr>
                  <p:cNvPr id="164" name="Rectangle 163"/>
                  <p:cNvSpPr/>
                  <p:nvPr/>
                </p:nvSpPr>
                <p:spPr bwMode="auto">
                  <a:xfrm>
                    <a:off x="31496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5" name="Rectangle 164"/>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6" name="Rectangle 165"/>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7" name="Left-Right Arrow 166"/>
                  <p:cNvSpPr/>
                  <p:nvPr/>
                </p:nvSpPr>
                <p:spPr bwMode="auto">
                  <a:xfrm rot="18900000">
                    <a:off x="3542319" y="4659965"/>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8" name="Left-Right Arrow 167"/>
                  <p:cNvSpPr/>
                  <p:nvPr/>
                </p:nvSpPr>
                <p:spPr bwMode="auto">
                  <a:xfrm rot="2700000">
                    <a:off x="6285522" y="4659964"/>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9" name="Left-Right Arrow 168"/>
                  <p:cNvSpPr/>
                  <p:nvPr/>
                </p:nvSpPr>
                <p:spPr bwMode="auto">
                  <a:xfrm>
                    <a:off x="4521200" y="5892800"/>
                    <a:ext cx="3352800"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61" name="Can 160"/>
                <p:cNvSpPr/>
                <p:nvPr/>
              </p:nvSpPr>
              <p:spPr bwMode="auto">
                <a:xfrm>
                  <a:off x="8559800" y="53434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2" name="Can 161"/>
                <p:cNvSpPr/>
                <p:nvPr/>
              </p:nvSpPr>
              <p:spPr bwMode="auto">
                <a:xfrm>
                  <a:off x="9815991" y="45212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63" name="Can 162"/>
                <p:cNvSpPr/>
                <p:nvPr/>
              </p:nvSpPr>
              <p:spPr bwMode="auto">
                <a:xfrm>
                  <a:off x="10386987" y="53434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0" name="Rectangle 169"/>
                <p:cNvSpPr/>
                <p:nvPr/>
              </p:nvSpPr>
              <p:spPr bwMode="auto">
                <a:xfrm>
                  <a:off x="9245600" y="5969000"/>
                  <a:ext cx="639516" cy="548156"/>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1" name="Left-Right Arrow 170"/>
                <p:cNvSpPr/>
                <p:nvPr/>
              </p:nvSpPr>
              <p:spPr bwMode="auto">
                <a:xfrm rot="18900000">
                  <a:off x="9561594" y="5781791"/>
                  <a:ext cx="829875" cy="159879"/>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2" name="Left-Right Arrow 171"/>
                <p:cNvSpPr/>
                <p:nvPr/>
              </p:nvSpPr>
              <p:spPr bwMode="auto">
                <a:xfrm rot="13500000">
                  <a:off x="8799593" y="5781790"/>
                  <a:ext cx="829875" cy="159879"/>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3" name="Left-Right Arrow 172"/>
                <p:cNvSpPr/>
                <p:nvPr/>
              </p:nvSpPr>
              <p:spPr bwMode="auto">
                <a:xfrm rot="16200000">
                  <a:off x="9051663" y="5400937"/>
                  <a:ext cx="1004953" cy="159879"/>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74" name="Can 173"/>
                <p:cNvSpPr/>
                <p:nvPr/>
              </p:nvSpPr>
              <p:spPr bwMode="auto">
                <a:xfrm>
                  <a:off x="9474200" y="61976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cxnSp>
          <p:nvCxnSpPr>
            <p:cNvPr id="181" name="Straight Arrow Connector 180"/>
            <p:cNvCxnSpPr/>
            <p:nvPr/>
          </p:nvCxnSpPr>
          <p:spPr bwMode="auto">
            <a:xfrm>
              <a:off x="3530600" y="5511800"/>
              <a:ext cx="1676400" cy="0"/>
            </a:xfrm>
            <a:prstGeom prst="straightConnector1">
              <a:avLst/>
            </a:prstGeom>
            <a:ln>
              <a:headEnd type="none" w="med" len="med"/>
              <a:tailEnd type="arrow"/>
            </a:ln>
          </p:spPr>
          <p:style>
            <a:lnRef idx="2">
              <a:schemeClr val="accent2"/>
            </a:lnRef>
            <a:fillRef idx="0">
              <a:schemeClr val="accent2"/>
            </a:fillRef>
            <a:effectRef idx="1">
              <a:schemeClr val="accent2"/>
            </a:effectRef>
            <a:fontRef idx="minor">
              <a:schemeClr val="tx1"/>
            </a:fontRef>
          </p:style>
        </p:cxnSp>
        <p:grpSp>
          <p:nvGrpSpPr>
            <p:cNvPr id="180" name="Group 179"/>
            <p:cNvGrpSpPr/>
            <p:nvPr/>
          </p:nvGrpSpPr>
          <p:grpSpPr>
            <a:xfrm>
              <a:off x="9550400" y="4673600"/>
              <a:ext cx="1346946" cy="1995956"/>
              <a:chOff x="11150600" y="4749800"/>
              <a:chExt cx="1346946" cy="1995956"/>
            </a:xfrm>
          </p:grpSpPr>
          <p:grpSp>
            <p:nvGrpSpPr>
              <p:cNvPr id="186" name="Group 185"/>
              <p:cNvGrpSpPr/>
              <p:nvPr/>
            </p:nvGrpSpPr>
            <p:grpSpPr>
              <a:xfrm>
                <a:off x="11172837" y="4795480"/>
                <a:ext cx="1279032" cy="1187672"/>
                <a:chOff x="5283200" y="3225800"/>
                <a:chExt cx="4267200" cy="3962400"/>
              </a:xfrm>
            </p:grpSpPr>
            <p:sp>
              <p:nvSpPr>
                <p:cNvPr id="196" name="Rectangle 195"/>
                <p:cNvSpPr/>
                <p:nvPr/>
              </p:nvSpPr>
              <p:spPr bwMode="auto">
                <a:xfrm>
                  <a:off x="5283200" y="32258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7" name="Rectangle 196"/>
                <p:cNvSpPr/>
                <p:nvPr/>
              </p:nvSpPr>
              <p:spPr bwMode="auto">
                <a:xfrm>
                  <a:off x="7416800" y="5359400"/>
                  <a:ext cx="2133600" cy="1828800"/>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9" name="Left-Right Arrow 198"/>
                <p:cNvSpPr/>
                <p:nvPr/>
              </p:nvSpPr>
              <p:spPr bwMode="auto">
                <a:xfrm rot="2700000">
                  <a:off x="6285522" y="4659964"/>
                  <a:ext cx="2768691" cy="533400"/>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
            <p:nvSpPr>
              <p:cNvPr id="188" name="Can 187"/>
              <p:cNvSpPr/>
              <p:nvPr/>
            </p:nvSpPr>
            <p:spPr bwMode="auto">
              <a:xfrm>
                <a:off x="11720991" y="47498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89" name="Can 188"/>
              <p:cNvSpPr/>
              <p:nvPr/>
            </p:nvSpPr>
            <p:spPr bwMode="auto">
              <a:xfrm>
                <a:off x="12291987" y="5572035"/>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0" name="Rectangle 189"/>
              <p:cNvSpPr/>
              <p:nvPr/>
            </p:nvSpPr>
            <p:spPr bwMode="auto">
              <a:xfrm>
                <a:off x="11150600" y="6197600"/>
                <a:ext cx="639516" cy="548156"/>
              </a:xfrm>
              <a:prstGeom prst="rect">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1" name="Left-Right Arrow 190"/>
              <p:cNvSpPr/>
              <p:nvPr/>
            </p:nvSpPr>
            <p:spPr bwMode="auto">
              <a:xfrm rot="18900000">
                <a:off x="11466594" y="6010391"/>
                <a:ext cx="829875" cy="159879"/>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3" name="Left-Right Arrow 192"/>
              <p:cNvSpPr/>
              <p:nvPr/>
            </p:nvSpPr>
            <p:spPr bwMode="auto">
              <a:xfrm rot="16200000">
                <a:off x="10956663" y="5629537"/>
                <a:ext cx="1004953" cy="159879"/>
              </a:xfrm>
              <a:prstGeom prst="leftRightArrow">
                <a:avLst/>
              </a:prstGeom>
              <a:ln>
                <a:headEnd type="arrow"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94" name="Can 193"/>
              <p:cNvSpPr/>
              <p:nvPr/>
            </p:nvSpPr>
            <p:spPr bwMode="auto">
              <a:xfrm>
                <a:off x="11379200" y="6426200"/>
                <a:ext cx="205559" cy="296918"/>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cxnSp>
          <p:nvCxnSpPr>
            <p:cNvPr id="212" name="Straight Arrow Connector 211"/>
            <p:cNvCxnSpPr/>
            <p:nvPr/>
          </p:nvCxnSpPr>
          <p:spPr bwMode="auto">
            <a:xfrm>
              <a:off x="7721600" y="5511800"/>
              <a:ext cx="1676400" cy="0"/>
            </a:xfrm>
            <a:prstGeom prst="straightConnector1">
              <a:avLst/>
            </a:prstGeom>
            <a:ln>
              <a:headEnd type="none" w="med" len="med"/>
              <a:tailEnd type="arrow"/>
            </a:ln>
          </p:spPr>
          <p:style>
            <a:lnRef idx="2">
              <a:schemeClr val="accent2"/>
            </a:lnRef>
            <a:fillRef idx="0">
              <a:schemeClr val="accent2"/>
            </a:fillRef>
            <a:effectRef idx="1">
              <a:schemeClr val="accent2"/>
            </a:effectRef>
            <a:fontRef idx="minor">
              <a:schemeClr val="tx1"/>
            </a:fontRef>
          </p:style>
        </p:cxnSp>
      </p:grpSp>
    </p:spTree>
    <p:extLst>
      <p:ext uri="{BB962C8B-B14F-4D97-AF65-F5344CB8AC3E}">
        <p14:creationId xmlns:p14="http://schemas.microsoft.com/office/powerpoint/2010/main" val="2744378662"/>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Wide World of Raft</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endParaRPr lang="en-US" sz="3800" dirty="0" smtClean="0"/>
          </a:p>
        </p:txBody>
      </p:sp>
      <p:graphicFrame>
        <p:nvGraphicFramePr>
          <p:cNvPr id="2" name="Table 1"/>
          <p:cNvGraphicFramePr>
            <a:graphicFrameLocks noGrp="1"/>
          </p:cNvGraphicFramePr>
          <p:nvPr>
            <p:extLst>
              <p:ext uri="{D42A27DB-BD31-4B8C-83A1-F6EECF244321}">
                <p14:modId xmlns:p14="http://schemas.microsoft.com/office/powerpoint/2010/main" val="3553670634"/>
              </p:ext>
            </p:extLst>
          </p:nvPr>
        </p:nvGraphicFramePr>
        <p:xfrm>
          <a:off x="1320800" y="1625600"/>
          <a:ext cx="10515600" cy="5988437"/>
        </p:xfrm>
        <a:graphic>
          <a:graphicData uri="http://schemas.openxmlformats.org/drawingml/2006/table">
            <a:tbl>
              <a:tblPr firstRow="1" bandRow="1">
                <a:tableStyleId>{8A107856-5554-42FB-B03E-39F5DBC370BA}</a:tableStyleId>
              </a:tblPr>
              <a:tblGrid>
                <a:gridCol w="5257800"/>
                <a:gridCol w="5257800"/>
              </a:tblGrid>
              <a:tr h="877330">
                <a:tc>
                  <a:txBody>
                    <a:bodyPr/>
                    <a:lstStyle/>
                    <a:p>
                      <a:r>
                        <a:rPr lang="en-US" b="0" dirty="0" smtClean="0"/>
                        <a:t>Assume network</a:t>
                      </a:r>
                      <a:r>
                        <a:rPr lang="en-US" b="0" baseline="0" dirty="0" smtClean="0"/>
                        <a:t> reordering everywhere; all one-way requests</a:t>
                      </a:r>
                      <a:endParaRPr lang="en-US" b="0" dirty="0"/>
                    </a:p>
                  </a:txBody>
                  <a:tcPr/>
                </a:tc>
                <a:tc>
                  <a:txBody>
                    <a:bodyPr/>
                    <a:lstStyle/>
                    <a:p>
                      <a:r>
                        <a:rPr lang="en-US" b="0" dirty="0" smtClean="0"/>
                        <a:t>Recovering from startup corruption (minority and majority failure)</a:t>
                      </a:r>
                      <a:endParaRPr lang="en-US" b="0" dirty="0"/>
                    </a:p>
                  </a:txBody>
                  <a:tcPr/>
                </a:tc>
              </a:tr>
              <a:tr h="1253328">
                <a:tc>
                  <a:txBody>
                    <a:bodyPr/>
                    <a:lstStyle/>
                    <a:p>
                      <a:r>
                        <a:rPr lang="en-US" b="0" dirty="0" smtClean="0"/>
                        <a:t>Pipelining (sliding windows) leader -&gt; follower protocol:</a:t>
                      </a:r>
                      <a:r>
                        <a:rPr lang="en-US" b="0" baseline="0" dirty="0" smtClean="0"/>
                        <a:t> s</a:t>
                      </a:r>
                      <a:r>
                        <a:rPr lang="en-US" b="0" dirty="0" smtClean="0"/>
                        <a:t>end data without waiting for a response</a:t>
                      </a:r>
                      <a:endParaRPr lang="en-US" b="0" dirty="0"/>
                    </a:p>
                  </a:txBody>
                  <a:tcPr/>
                </a:tc>
                <a:tc>
                  <a:txBody>
                    <a:bodyPr/>
                    <a:lstStyle/>
                    <a:p>
                      <a:r>
                        <a:rPr lang="en-US" b="0" dirty="0" smtClean="0"/>
                        <a:t>Rate limiting from submission backlog </a:t>
                      </a:r>
                    </a:p>
                    <a:p>
                      <a:endParaRPr lang="en-US" b="0" dirty="0" smtClean="0"/>
                    </a:p>
                    <a:p>
                      <a:r>
                        <a:rPr lang="en-US" b="0" dirty="0" smtClean="0"/>
                        <a:t>(passing Raft too much data to replicate; WAL slow)</a:t>
                      </a:r>
                      <a:endParaRPr lang="en-US" b="0" dirty="0"/>
                    </a:p>
                  </a:txBody>
                  <a:tcPr/>
                </a:tc>
              </a:tr>
              <a:tr h="508294">
                <a:tc>
                  <a:txBody>
                    <a:bodyPr/>
                    <a:lstStyle/>
                    <a:p>
                      <a:r>
                        <a:rPr lang="en-US" b="0" dirty="0" smtClean="0"/>
                        <a:t>Batching / group commit</a:t>
                      </a:r>
                      <a:endParaRPr lang="en-US" b="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t>Rate limiting from commit</a:t>
                      </a:r>
                      <a:r>
                        <a:rPr lang="en-US" b="0" baseline="0" dirty="0" smtClean="0"/>
                        <a:t> backlog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0" baseline="0" dirty="0" smtClean="0"/>
                        <a:t>(</a:t>
                      </a:r>
                      <a:r>
                        <a:rPr lang="en-US" b="0" baseline="0" dirty="0" err="1" smtClean="0"/>
                        <a:t>RocksDB</a:t>
                      </a:r>
                      <a:r>
                        <a:rPr lang="en-US" b="0" baseline="0" dirty="0" smtClean="0"/>
                        <a:t> being slow, in leader or followers)</a:t>
                      </a:r>
                      <a:endParaRPr lang="en-US" b="0" dirty="0" smtClean="0"/>
                    </a:p>
                    <a:p>
                      <a:endParaRPr lang="en-US" b="0" dirty="0"/>
                    </a:p>
                  </a:txBody>
                  <a:tcPr/>
                </a:tc>
              </a:tr>
              <a:tr h="877330">
                <a:tc>
                  <a:txBody>
                    <a:bodyPr/>
                    <a:lstStyle/>
                    <a:p>
                      <a:r>
                        <a:rPr lang="en-US" b="0" dirty="0" smtClean="0"/>
                        <a:t>Asynchronous</a:t>
                      </a:r>
                      <a:r>
                        <a:rPr lang="en-US" b="0" baseline="0" dirty="0" smtClean="0"/>
                        <a:t> WAL reading</a:t>
                      </a:r>
                      <a:endParaRPr lang="en-US" b="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t>Log</a:t>
                      </a:r>
                      <a:r>
                        <a:rPr lang="en-US" b="0" baseline="0" dirty="0" smtClean="0"/>
                        <a:t> purge behavior</a:t>
                      </a:r>
                      <a:endParaRPr lang="en-US" b="0" dirty="0" smtClean="0"/>
                    </a:p>
                    <a:p>
                      <a:endParaRPr lang="en-US" b="0" dirty="0"/>
                    </a:p>
                  </a:txBody>
                  <a:tcPr/>
                </a:tc>
              </a:tr>
              <a:tr h="877330">
                <a:tc>
                  <a:txBody>
                    <a:bodyPr/>
                    <a:lstStyle/>
                    <a:p>
                      <a:r>
                        <a:rPr lang="en-US" b="0" dirty="0" smtClean="0"/>
                        <a:t>Asynchronous WAL writing (is possible!)</a:t>
                      </a:r>
                      <a:endParaRPr lang="en-US" b="0" dirty="0"/>
                    </a:p>
                  </a:txBody>
                  <a:tcPr/>
                </a:tc>
                <a:tc>
                  <a:txBody>
                    <a:bodyPr/>
                    <a:lstStyle/>
                    <a:p>
                      <a:r>
                        <a:rPr lang="en-US" b="0" dirty="0" smtClean="0"/>
                        <a:t>Coordinating</a:t>
                      </a:r>
                      <a:r>
                        <a:rPr lang="en-US" b="0" baseline="0" dirty="0" smtClean="0"/>
                        <a:t> snapshots between store and Raft</a:t>
                      </a:r>
                      <a:endParaRPr lang="en-US" b="0" dirty="0"/>
                    </a:p>
                  </a:txBody>
                  <a:tcPr/>
                </a:tc>
              </a:tr>
              <a:tr h="508294">
                <a:tc>
                  <a:txBody>
                    <a:bodyPr/>
                    <a:lstStyle/>
                    <a:p>
                      <a:r>
                        <a:rPr lang="en-US" b="0" dirty="0" smtClean="0"/>
                        <a:t>WAL</a:t>
                      </a:r>
                      <a:r>
                        <a:rPr lang="en-US" b="0" baseline="0" dirty="0" smtClean="0"/>
                        <a:t> corruption detection and handling</a:t>
                      </a:r>
                      <a:endParaRPr lang="en-US" b="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t>Race conditions around nodes</a:t>
                      </a:r>
                      <a:r>
                        <a:rPr lang="en-US" b="0" baseline="0" dirty="0" smtClean="0"/>
                        <a:t> leaving, rejoining quorum</a:t>
                      </a:r>
                      <a:endParaRPr lang="en-US" b="0" dirty="0" smtClean="0"/>
                    </a:p>
                    <a:p>
                      <a:endParaRPr lang="en-US" b="0" dirty="0"/>
                    </a:p>
                  </a:txBody>
                  <a:tcPr/>
                </a:tc>
              </a:tr>
            </a:tbl>
          </a:graphicData>
        </a:graphic>
      </p:graphicFrame>
    </p:spTree>
    <p:extLst>
      <p:ext uri="{BB962C8B-B14F-4D97-AF65-F5344CB8AC3E}">
        <p14:creationId xmlns:p14="http://schemas.microsoft.com/office/powerpoint/2010/main" val="3010193271"/>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2. Persistent storage</a:t>
            </a:r>
            <a:endParaRPr lang="en-US" dirty="0"/>
          </a:p>
        </p:txBody>
      </p:sp>
      <p:sp>
        <p:nvSpPr>
          <p:cNvPr id="12290" name="Rectangle 2"/>
          <p:cNvSpPr>
            <a:spLocks noGrp="1" noChangeArrowheads="1"/>
          </p:cNvSpPr>
          <p:nvPr>
            <p:ph type="body" idx="1"/>
          </p:nvPr>
        </p:nvSpPr>
        <p:spPr>
          <a:xfrm>
            <a:off x="7721600" y="1612900"/>
            <a:ext cx="4419600" cy="5981700"/>
          </a:xfrm>
          <a:ln/>
        </p:spPr>
        <p:txBody>
          <a:bodyPr/>
          <a:lstStyle/>
          <a:p>
            <a:pPr marL="520700" lvl="2" indent="0">
              <a:buNone/>
            </a:pPr>
            <a:r>
              <a:rPr lang="en-US" sz="3800" dirty="0" smtClean="0"/>
              <a:t>K/V LSM local storage</a:t>
            </a:r>
          </a:p>
          <a:p>
            <a:pPr marL="520700" lvl="2" indent="0">
              <a:buNone/>
            </a:pPr>
            <a:r>
              <a:rPr lang="en-US" sz="3800" dirty="0" smtClean="0"/>
              <a:t>(emulate other data structures)</a:t>
            </a:r>
          </a:p>
          <a:p>
            <a:pPr marL="520700" lvl="2" indent="0">
              <a:buNone/>
            </a:pPr>
            <a:endParaRPr lang="en-US" sz="3800" dirty="0"/>
          </a:p>
          <a:p>
            <a:pPr marL="520700" lvl="2" indent="0">
              <a:buNone/>
            </a:pPr>
            <a:endParaRPr lang="en-US" sz="3800" dirty="0"/>
          </a:p>
          <a:p>
            <a:pPr marL="520700" lvl="2" indent="0">
              <a:buNone/>
            </a:pPr>
            <a:r>
              <a:rPr lang="en-US" sz="3800" dirty="0" smtClean="0"/>
              <a:t>(planned)</a:t>
            </a:r>
            <a:endParaRPr lang="en-US" sz="3800" dirty="0" smtClean="0"/>
          </a:p>
        </p:txBody>
      </p:sp>
      <p:pic>
        <p:nvPicPr>
          <p:cNvPr id="2" name="Picture 1"/>
          <p:cNvPicPr>
            <a:picLocks noChangeAspect="1"/>
          </p:cNvPicPr>
          <p:nvPr/>
        </p:nvPicPr>
        <p:blipFill>
          <a:blip r:embed="rId3"/>
          <a:stretch>
            <a:fillRect/>
          </a:stretch>
        </p:blipFill>
        <p:spPr>
          <a:xfrm>
            <a:off x="1092200" y="1473200"/>
            <a:ext cx="6121400" cy="3492500"/>
          </a:xfrm>
          <a:prstGeom prst="rect">
            <a:avLst/>
          </a:prstGeom>
        </p:spPr>
      </p:pic>
      <p:pic>
        <p:nvPicPr>
          <p:cNvPr id="4" name="Picture 3"/>
          <p:cNvPicPr>
            <a:picLocks noChangeAspect="1"/>
          </p:cNvPicPr>
          <p:nvPr/>
        </p:nvPicPr>
        <p:blipFill>
          <a:blip r:embed="rId4"/>
          <a:stretch>
            <a:fillRect/>
          </a:stretch>
        </p:blipFill>
        <p:spPr>
          <a:xfrm>
            <a:off x="1701800" y="5130800"/>
            <a:ext cx="5334000" cy="2759718"/>
          </a:xfrm>
          <a:prstGeom prst="rect">
            <a:avLst/>
          </a:prstGeom>
        </p:spPr>
      </p:pic>
    </p:spTree>
    <p:extLst>
      <p:ext uri="{BB962C8B-B14F-4D97-AF65-F5344CB8AC3E}">
        <p14:creationId xmlns:p14="http://schemas.microsoft.com/office/powerpoint/2010/main" val="155468633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3. Client API</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39688" indent="0">
              <a:buNone/>
            </a:pPr>
            <a:endParaRPr lang="en-US" dirty="0" smtClean="0">
              <a:latin typeface="Andale Mono"/>
              <a:cs typeface="Andale Mono"/>
            </a:endParaRPr>
          </a:p>
          <a:p>
            <a:pPr marL="39688" indent="0">
              <a:buNone/>
            </a:pPr>
            <a:endParaRPr lang="en-US" dirty="0">
              <a:latin typeface="Andale Mono"/>
              <a:cs typeface="Andale Mono"/>
            </a:endParaRPr>
          </a:p>
          <a:p>
            <a:pPr marL="39688" indent="0">
              <a:buNone/>
            </a:pPr>
            <a:r>
              <a:rPr lang="en-US" dirty="0" smtClean="0">
                <a:latin typeface="Andale Mono"/>
                <a:cs typeface="Andale Mono"/>
              </a:rPr>
              <a:t>read({conditions : {conditions},</a:t>
            </a:r>
          </a:p>
          <a:p>
            <a:pPr marL="39688" indent="0">
              <a:buNone/>
            </a:pPr>
            <a:r>
              <a:rPr lang="en-US" dirty="0">
                <a:latin typeface="Andale Mono"/>
                <a:cs typeface="Andale Mono"/>
              </a:rPr>
              <a:t> </a:t>
            </a:r>
            <a:r>
              <a:rPr lang="en-US" dirty="0" smtClean="0">
                <a:latin typeface="Andale Mono"/>
                <a:cs typeface="Andale Mono"/>
              </a:rPr>
              <a:t>     reads : {reads}}) -&gt;</a:t>
            </a:r>
          </a:p>
          <a:p>
            <a:pPr marL="39688" indent="0">
              <a:buNone/>
            </a:pPr>
            <a:r>
              <a:rPr lang="en-US" dirty="0">
                <a:latin typeface="Andale Mono"/>
                <a:cs typeface="Andale Mono"/>
              </a:rPr>
              <a:t> </a:t>
            </a:r>
            <a:r>
              <a:rPr lang="en-US" dirty="0" smtClean="0">
                <a:latin typeface="Andale Mono"/>
                <a:cs typeface="Andale Mono"/>
              </a:rPr>
              <a:t>    {</a:t>
            </a:r>
            <a:r>
              <a:rPr lang="en-US" dirty="0" err="1" smtClean="0">
                <a:latin typeface="Andale Mono"/>
                <a:cs typeface="Andale Mono"/>
              </a:rPr>
              <a:t>conditionResults</a:t>
            </a:r>
            <a:r>
              <a:rPr lang="en-US" dirty="0" smtClean="0">
                <a:latin typeface="Andale Mono"/>
                <a:cs typeface="Andale Mono"/>
              </a:rPr>
              <a:t> : </a:t>
            </a:r>
            <a:r>
              <a:rPr lang="en-US" dirty="0" err="1" smtClean="0">
                <a:latin typeface="Andale Mono"/>
                <a:cs typeface="Andale Mono"/>
              </a:rPr>
              <a:t>conditionResults</a:t>
            </a:r>
            <a:r>
              <a:rPr lang="en-US" dirty="0" smtClean="0">
                <a:latin typeface="Andale Mono"/>
                <a:cs typeface="Andale Mono"/>
              </a:rPr>
              <a:t>},</a:t>
            </a:r>
          </a:p>
          <a:p>
            <a:pPr marL="39688" indent="0">
              <a:buNone/>
            </a:pPr>
            <a:r>
              <a:rPr lang="en-US" dirty="0">
                <a:latin typeface="Andale Mono"/>
                <a:cs typeface="Andale Mono"/>
              </a:rPr>
              <a:t> </a:t>
            </a:r>
            <a:r>
              <a:rPr lang="en-US" dirty="0" smtClean="0">
                <a:latin typeface="Andale Mono"/>
                <a:cs typeface="Andale Mono"/>
              </a:rPr>
              <a:t>    {</a:t>
            </a:r>
            <a:r>
              <a:rPr lang="en-US" dirty="0" err="1" smtClean="0">
                <a:latin typeface="Andale Mono"/>
                <a:cs typeface="Andale Mono"/>
              </a:rPr>
              <a:t>readResults</a:t>
            </a:r>
            <a:r>
              <a:rPr lang="en-US" dirty="0" smtClean="0">
                <a:latin typeface="Andale Mono"/>
                <a:cs typeface="Andale Mono"/>
              </a:rPr>
              <a:t> : {</a:t>
            </a:r>
            <a:r>
              <a:rPr lang="en-US" dirty="0" err="1" smtClean="0">
                <a:latin typeface="Andale Mono"/>
                <a:cs typeface="Andale Mono"/>
              </a:rPr>
              <a:t>readResults</a:t>
            </a:r>
            <a:r>
              <a:rPr lang="en-US" dirty="0" smtClean="0">
                <a:latin typeface="Andale Mono"/>
                <a:cs typeface="Andale Mono"/>
              </a:rPr>
              <a:t>}}</a:t>
            </a:r>
          </a:p>
          <a:p>
            <a:pPr marL="39688" indent="0">
              <a:buNone/>
            </a:pPr>
            <a:endParaRPr lang="en-US" sz="3200" dirty="0" smtClean="0">
              <a:latin typeface="Andale Mono"/>
              <a:cs typeface="Andale Mono"/>
            </a:endParaRPr>
          </a:p>
        </p:txBody>
      </p:sp>
    </p:spTree>
    <p:extLst>
      <p:ext uri="{BB962C8B-B14F-4D97-AF65-F5344CB8AC3E}">
        <p14:creationId xmlns:p14="http://schemas.microsoft.com/office/powerpoint/2010/main" val="1059005401"/>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290">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787400" y="1943100"/>
            <a:ext cx="11430000" cy="3784600"/>
          </a:xfrm>
          <a:ln/>
        </p:spPr>
        <p:txBody>
          <a:bodyPr/>
          <a:lstStyle/>
          <a:p>
            <a:r>
              <a:rPr lang="en-US" dirty="0" smtClean="0"/>
              <a:t>Consistency</a:t>
            </a:r>
            <a:endParaRPr lang="en-US" dirty="0">
              <a:solidFill>
                <a:srgbClr val="AFBEE3"/>
              </a:solidFill>
            </a:endParaRPr>
          </a:p>
        </p:txBody>
      </p:sp>
    </p:spTree>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read() examples</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39688" indent="0">
              <a:buNone/>
            </a:pPr>
            <a:r>
              <a:rPr lang="en-US" dirty="0" smtClean="0">
                <a:latin typeface="Andale Mono"/>
                <a:cs typeface="Andale Mono"/>
              </a:rPr>
              <a:t>read(conditions : {}, </a:t>
            </a:r>
          </a:p>
          <a:p>
            <a:pPr marL="39688" indent="0">
              <a:buNone/>
            </a:pPr>
            <a:r>
              <a:rPr lang="en-US" dirty="0">
                <a:latin typeface="Andale Mono"/>
                <a:cs typeface="Andale Mono"/>
              </a:rPr>
              <a:t> </a:t>
            </a:r>
            <a:r>
              <a:rPr lang="en-US" dirty="0" smtClean="0">
                <a:latin typeface="Andale Mono"/>
                <a:cs typeface="Andale Mono"/>
              </a:rPr>
              <a:t>    reads : {</a:t>
            </a:r>
            <a:r>
              <a:rPr lang="en-US" dirty="0" err="1" smtClean="0">
                <a:latin typeface="Andale Mono"/>
                <a:cs typeface="Andale Mono"/>
              </a:rPr>
              <a:t>val</a:t>
            </a:r>
            <a:r>
              <a:rPr lang="en-US" dirty="0" smtClean="0">
                <a:latin typeface="Andale Mono"/>
                <a:cs typeface="Andale Mono"/>
              </a:rPr>
              <a:t>(k1)})</a:t>
            </a:r>
          </a:p>
          <a:p>
            <a:pPr marL="39688" indent="0">
              <a:buNone/>
            </a:pPr>
            <a:r>
              <a:rPr lang="en-US" dirty="0">
                <a:latin typeface="Andale Mono"/>
                <a:cs typeface="Andale Mono"/>
              </a:rPr>
              <a:t>read</a:t>
            </a:r>
            <a:r>
              <a:rPr lang="en-US" dirty="0" smtClean="0">
                <a:latin typeface="Andale Mono"/>
                <a:cs typeface="Andale Mono"/>
              </a:rPr>
              <a:t>(conditions : {map(m1).contains(x)}</a:t>
            </a:r>
            <a:r>
              <a:rPr lang="en-US" dirty="0">
                <a:latin typeface="Andale Mono"/>
                <a:cs typeface="Andale Mono"/>
              </a:rPr>
              <a:t>, </a:t>
            </a:r>
            <a:endParaRPr lang="en-US" dirty="0" smtClean="0">
              <a:latin typeface="Andale Mono"/>
              <a:cs typeface="Andale Mono"/>
            </a:endParaRPr>
          </a:p>
          <a:p>
            <a:pPr marL="39688" indent="0">
              <a:buNone/>
            </a:pPr>
            <a:r>
              <a:rPr lang="en-US" dirty="0">
                <a:latin typeface="Andale Mono"/>
                <a:cs typeface="Andale Mono"/>
              </a:rPr>
              <a:t> </a:t>
            </a:r>
            <a:r>
              <a:rPr lang="en-US" dirty="0" smtClean="0">
                <a:latin typeface="Andale Mono"/>
                <a:cs typeface="Andale Mono"/>
              </a:rPr>
              <a:t>    reads : {</a:t>
            </a:r>
            <a:r>
              <a:rPr lang="en-US" dirty="0" err="1" smtClean="0">
                <a:latin typeface="Andale Mono"/>
                <a:cs typeface="Andale Mono"/>
              </a:rPr>
              <a:t>deque</a:t>
            </a:r>
            <a:r>
              <a:rPr lang="en-US" dirty="0" smtClean="0">
                <a:latin typeface="Andale Mono"/>
                <a:cs typeface="Andale Mono"/>
              </a:rPr>
              <a:t>(d2).back()}</a:t>
            </a:r>
            <a:r>
              <a:rPr lang="en-US" dirty="0">
                <a:latin typeface="Andale Mono"/>
                <a:cs typeface="Andale Mono"/>
              </a:rPr>
              <a:t>)</a:t>
            </a:r>
          </a:p>
          <a:p>
            <a:pPr marL="39688" indent="0">
              <a:buNone/>
            </a:pPr>
            <a:r>
              <a:rPr lang="en-US" dirty="0">
                <a:latin typeface="Andale Mono"/>
                <a:cs typeface="Andale Mono"/>
              </a:rPr>
              <a:t>r</a:t>
            </a:r>
            <a:r>
              <a:rPr lang="en-US" dirty="0" smtClean="0">
                <a:latin typeface="Andale Mono"/>
                <a:cs typeface="Andale Mono"/>
              </a:rPr>
              <a:t>ead(conditions : {</a:t>
            </a:r>
            <a:r>
              <a:rPr lang="en-US" dirty="0" err="1" smtClean="0">
                <a:latin typeface="Andale Mono"/>
                <a:cs typeface="Andale Mono"/>
              </a:rPr>
              <a:t>ver</a:t>
            </a:r>
            <a:r>
              <a:rPr lang="en-US" dirty="0" smtClean="0">
                <a:latin typeface="Andale Mono"/>
                <a:cs typeface="Andale Mono"/>
              </a:rPr>
              <a:t>(k1) == x, </a:t>
            </a:r>
          </a:p>
          <a:p>
            <a:pPr marL="39688" indent="0">
              <a:buNone/>
            </a:pPr>
            <a:r>
              <a:rPr lang="en-US" dirty="0">
                <a:latin typeface="Andale Mono"/>
                <a:cs typeface="Andale Mono"/>
              </a:rPr>
              <a:t> </a:t>
            </a:r>
            <a:r>
              <a:rPr lang="en-US" dirty="0" smtClean="0">
                <a:latin typeface="Andale Mono"/>
                <a:cs typeface="Andale Mono"/>
              </a:rPr>
              <a:t>                  map(m2, mk3).</a:t>
            </a:r>
            <a:r>
              <a:rPr lang="en-US" dirty="0" err="1" smtClean="0">
                <a:latin typeface="Andale Mono"/>
                <a:cs typeface="Andale Mono"/>
              </a:rPr>
              <a:t>val</a:t>
            </a:r>
            <a:r>
              <a:rPr lang="en-US" dirty="0" smtClean="0">
                <a:latin typeface="Andale Mono"/>
                <a:cs typeface="Andale Mono"/>
              </a:rPr>
              <a:t> == y},</a:t>
            </a:r>
          </a:p>
          <a:p>
            <a:pPr marL="39688" indent="0">
              <a:buNone/>
            </a:pPr>
            <a:r>
              <a:rPr lang="en-US" dirty="0">
                <a:latin typeface="Andale Mono"/>
                <a:cs typeface="Andale Mono"/>
              </a:rPr>
              <a:t> </a:t>
            </a:r>
            <a:r>
              <a:rPr lang="en-US" dirty="0" smtClean="0">
                <a:latin typeface="Andale Mono"/>
                <a:cs typeface="Andale Mono"/>
              </a:rPr>
              <a:t>    reads : {</a:t>
            </a:r>
            <a:r>
              <a:rPr lang="en-US" dirty="0" err="1" smtClean="0">
                <a:latin typeface="Andale Mono"/>
                <a:cs typeface="Andale Mono"/>
              </a:rPr>
              <a:t>val</a:t>
            </a:r>
            <a:r>
              <a:rPr lang="en-US" dirty="0" smtClean="0">
                <a:latin typeface="Andale Mono"/>
                <a:cs typeface="Andale Mono"/>
              </a:rPr>
              <a:t>(k4), </a:t>
            </a:r>
          </a:p>
          <a:p>
            <a:pPr marL="39688" indent="0">
              <a:buNone/>
            </a:pPr>
            <a:r>
              <a:rPr lang="en-US" dirty="0" smtClean="0">
                <a:latin typeface="Andale Mono"/>
                <a:cs typeface="Andale Mono"/>
              </a:rPr>
              <a:t>              </a:t>
            </a:r>
            <a:r>
              <a:rPr lang="en-US" dirty="0" err="1" smtClean="0">
                <a:latin typeface="Andale Mono"/>
                <a:cs typeface="Andale Mono"/>
              </a:rPr>
              <a:t>val</a:t>
            </a:r>
            <a:r>
              <a:rPr lang="en-US" dirty="0" smtClean="0">
                <a:latin typeface="Andale Mono"/>
                <a:cs typeface="Andale Mono"/>
              </a:rPr>
              <a:t>(k5), </a:t>
            </a:r>
          </a:p>
          <a:p>
            <a:pPr marL="39688" indent="0">
              <a:buNone/>
            </a:pPr>
            <a:r>
              <a:rPr lang="en-US" dirty="0" smtClean="0">
                <a:latin typeface="Andale Mono"/>
                <a:cs typeface="Andale Mono"/>
              </a:rPr>
              <a:t>              </a:t>
            </a:r>
            <a:r>
              <a:rPr lang="en-US" dirty="0" err="1" smtClean="0">
                <a:latin typeface="Andale Mono"/>
                <a:cs typeface="Andale Mono"/>
              </a:rPr>
              <a:t>pqueue</a:t>
            </a:r>
            <a:r>
              <a:rPr lang="en-US" dirty="0" smtClean="0">
                <a:latin typeface="Andale Mono"/>
                <a:cs typeface="Andale Mono"/>
              </a:rPr>
              <a:t>(p6).top()})</a:t>
            </a:r>
            <a:endParaRPr lang="en-US" dirty="0">
              <a:latin typeface="Andale Mono"/>
              <a:cs typeface="Andale Mono"/>
            </a:endParaRPr>
          </a:p>
          <a:p>
            <a:pPr marL="39688" indent="0">
              <a:buNone/>
            </a:pPr>
            <a:endParaRPr lang="en-US" sz="3200" dirty="0" smtClean="0">
              <a:latin typeface="Andale Mono"/>
              <a:cs typeface="Andale Mono"/>
            </a:endParaRPr>
          </a:p>
        </p:txBody>
      </p:sp>
    </p:spTree>
    <p:extLst>
      <p:ext uri="{BB962C8B-B14F-4D97-AF65-F5344CB8AC3E}">
        <p14:creationId xmlns:p14="http://schemas.microsoft.com/office/powerpoint/2010/main" val="284915774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290">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290">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290">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2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write()</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39688" indent="0">
              <a:buNone/>
            </a:pPr>
            <a:endParaRPr lang="en-US" dirty="0" smtClean="0">
              <a:latin typeface="Andale Mono"/>
              <a:cs typeface="Andale Mono"/>
            </a:endParaRPr>
          </a:p>
          <a:p>
            <a:pPr marL="39688" indent="0">
              <a:buNone/>
            </a:pPr>
            <a:r>
              <a:rPr lang="en-US" dirty="0" smtClean="0">
                <a:latin typeface="Andale Mono"/>
                <a:cs typeface="Andale Mono"/>
              </a:rPr>
              <a:t>write({conditions : {conditions},</a:t>
            </a:r>
          </a:p>
          <a:p>
            <a:pPr marL="39688" indent="0">
              <a:buNone/>
            </a:pPr>
            <a:r>
              <a:rPr lang="en-US" dirty="0">
                <a:latin typeface="Andale Mono"/>
                <a:cs typeface="Andale Mono"/>
              </a:rPr>
              <a:t> </a:t>
            </a:r>
            <a:r>
              <a:rPr lang="en-US" dirty="0" smtClean="0">
                <a:latin typeface="Andale Mono"/>
                <a:cs typeface="Andale Mono"/>
              </a:rPr>
              <a:t>      reads : {reads},</a:t>
            </a:r>
          </a:p>
          <a:p>
            <a:pPr marL="39688" indent="0">
              <a:buNone/>
            </a:pPr>
            <a:r>
              <a:rPr lang="en-US" dirty="0">
                <a:latin typeface="Andale Mono"/>
                <a:cs typeface="Andale Mono"/>
              </a:rPr>
              <a:t> </a:t>
            </a:r>
            <a:r>
              <a:rPr lang="en-US" dirty="0" smtClean="0">
                <a:latin typeface="Andale Mono"/>
                <a:cs typeface="Andale Mono"/>
              </a:rPr>
              <a:t>      writes : {writes}) -&gt;</a:t>
            </a:r>
          </a:p>
          <a:p>
            <a:pPr marL="39688" indent="0">
              <a:buNone/>
            </a:pPr>
            <a:r>
              <a:rPr lang="en-US" dirty="0">
                <a:latin typeface="Andale Mono"/>
                <a:cs typeface="Andale Mono"/>
              </a:rPr>
              <a:t> </a:t>
            </a:r>
            <a:r>
              <a:rPr lang="en-US" dirty="0" smtClean="0">
                <a:latin typeface="Andale Mono"/>
                <a:cs typeface="Andale Mono"/>
              </a:rPr>
              <a:t>    {</a:t>
            </a:r>
            <a:r>
              <a:rPr lang="en-US" dirty="0" err="1" smtClean="0">
                <a:latin typeface="Andale Mono"/>
                <a:cs typeface="Andale Mono"/>
              </a:rPr>
              <a:t>conditionResults</a:t>
            </a:r>
            <a:r>
              <a:rPr lang="en-US" dirty="0" smtClean="0">
                <a:latin typeface="Andale Mono"/>
                <a:cs typeface="Andale Mono"/>
              </a:rPr>
              <a:t> : </a:t>
            </a:r>
            <a:r>
              <a:rPr lang="en-US" dirty="0" err="1" smtClean="0">
                <a:latin typeface="Andale Mono"/>
                <a:cs typeface="Andale Mono"/>
              </a:rPr>
              <a:t>conditionResults</a:t>
            </a:r>
            <a:r>
              <a:rPr lang="en-US" dirty="0" smtClean="0">
                <a:latin typeface="Andale Mono"/>
                <a:cs typeface="Andale Mono"/>
              </a:rPr>
              <a:t>},</a:t>
            </a:r>
          </a:p>
          <a:p>
            <a:pPr marL="39688" indent="0">
              <a:buNone/>
            </a:pPr>
            <a:r>
              <a:rPr lang="en-US" dirty="0">
                <a:latin typeface="Andale Mono"/>
                <a:cs typeface="Andale Mono"/>
              </a:rPr>
              <a:t> </a:t>
            </a:r>
            <a:r>
              <a:rPr lang="en-US" dirty="0" smtClean="0">
                <a:latin typeface="Andale Mono"/>
                <a:cs typeface="Andale Mono"/>
              </a:rPr>
              <a:t>    {</a:t>
            </a:r>
            <a:r>
              <a:rPr lang="en-US" dirty="0" err="1" smtClean="0">
                <a:latin typeface="Andale Mono"/>
                <a:cs typeface="Andale Mono"/>
              </a:rPr>
              <a:t>readResults</a:t>
            </a:r>
            <a:r>
              <a:rPr lang="en-US" dirty="0" smtClean="0">
                <a:latin typeface="Andale Mono"/>
                <a:cs typeface="Andale Mono"/>
              </a:rPr>
              <a:t> : {</a:t>
            </a:r>
            <a:r>
              <a:rPr lang="en-US" dirty="0" err="1" smtClean="0">
                <a:latin typeface="Andale Mono"/>
                <a:cs typeface="Andale Mono"/>
              </a:rPr>
              <a:t>readResults</a:t>
            </a:r>
            <a:r>
              <a:rPr lang="en-US" dirty="0" smtClean="0">
                <a:latin typeface="Andale Mono"/>
                <a:cs typeface="Andale Mono"/>
              </a:rPr>
              <a:t>},</a:t>
            </a:r>
          </a:p>
          <a:p>
            <a:pPr marL="39688" indent="0">
              <a:buNone/>
            </a:pPr>
            <a:r>
              <a:rPr lang="en-US" dirty="0">
                <a:latin typeface="Andale Mono"/>
                <a:cs typeface="Andale Mono"/>
              </a:rPr>
              <a:t> </a:t>
            </a:r>
            <a:r>
              <a:rPr lang="en-US" dirty="0" smtClean="0">
                <a:latin typeface="Andale Mono"/>
                <a:cs typeface="Andale Mono"/>
              </a:rPr>
              <a:t>    {</a:t>
            </a:r>
            <a:r>
              <a:rPr lang="en-US" dirty="0" err="1" smtClean="0">
                <a:latin typeface="Andale Mono"/>
                <a:cs typeface="Andale Mono"/>
              </a:rPr>
              <a:t>writeResults</a:t>
            </a:r>
            <a:r>
              <a:rPr lang="en-US" dirty="0" smtClean="0">
                <a:latin typeface="Andale Mono"/>
                <a:cs typeface="Andale Mono"/>
              </a:rPr>
              <a:t> : {</a:t>
            </a:r>
            <a:r>
              <a:rPr lang="en-US" dirty="0" err="1" smtClean="0">
                <a:latin typeface="Andale Mono"/>
                <a:cs typeface="Andale Mono"/>
              </a:rPr>
              <a:t>writeResults</a:t>
            </a:r>
            <a:r>
              <a:rPr lang="en-US" dirty="0" smtClean="0">
                <a:latin typeface="Andale Mono"/>
                <a:cs typeface="Andale Mono"/>
              </a:rPr>
              <a:t>}}</a:t>
            </a:r>
            <a:endParaRPr lang="en-US" dirty="0" smtClean="0">
              <a:cs typeface="Andale Mono"/>
            </a:endParaRPr>
          </a:p>
          <a:p>
            <a:pPr marL="39688" indent="0">
              <a:buNone/>
            </a:pPr>
            <a:endParaRPr lang="en-US" sz="3200" dirty="0" smtClean="0">
              <a:latin typeface="Andale Mono"/>
              <a:cs typeface="Andale Mono"/>
            </a:endParaRPr>
          </a:p>
        </p:txBody>
      </p:sp>
    </p:spTree>
    <p:extLst>
      <p:ext uri="{BB962C8B-B14F-4D97-AF65-F5344CB8AC3E}">
        <p14:creationId xmlns:p14="http://schemas.microsoft.com/office/powerpoint/2010/main" val="169452787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write() examples</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39688" indent="0">
              <a:buNone/>
            </a:pPr>
            <a:endParaRPr lang="en-US" dirty="0" smtClean="0">
              <a:latin typeface="Andale Mono"/>
              <a:cs typeface="Andale Mono"/>
            </a:endParaRPr>
          </a:p>
          <a:p>
            <a:pPr marL="39688" indent="0">
              <a:buNone/>
            </a:pPr>
            <a:r>
              <a:rPr lang="en-US" dirty="0" smtClean="0">
                <a:latin typeface="Andale Mono"/>
                <a:cs typeface="Andale Mono"/>
              </a:rPr>
              <a:t>write(conditions : {}, reads : {}, </a:t>
            </a:r>
          </a:p>
          <a:p>
            <a:pPr marL="39688" indent="0">
              <a:buNone/>
            </a:pPr>
            <a:r>
              <a:rPr lang="en-US" dirty="0">
                <a:latin typeface="Andale Mono"/>
                <a:cs typeface="Andale Mono"/>
              </a:rPr>
              <a:t> </a:t>
            </a:r>
            <a:r>
              <a:rPr lang="en-US" dirty="0" smtClean="0">
                <a:latin typeface="Andale Mono"/>
                <a:cs typeface="Andale Mono"/>
              </a:rPr>
              <a:t>     writes : {</a:t>
            </a:r>
            <a:r>
              <a:rPr lang="en-US" dirty="0" err="1" smtClean="0">
                <a:latin typeface="Andale Mono"/>
                <a:cs typeface="Andale Mono"/>
              </a:rPr>
              <a:t>val</a:t>
            </a:r>
            <a:r>
              <a:rPr lang="en-US" dirty="0" smtClean="0">
                <a:latin typeface="Andale Mono"/>
                <a:cs typeface="Andale Mono"/>
              </a:rPr>
              <a:t>(k1) := x})</a:t>
            </a:r>
          </a:p>
          <a:p>
            <a:pPr marL="39688" indent="0">
              <a:buNone/>
            </a:pPr>
            <a:r>
              <a:rPr lang="en-US" dirty="0" smtClean="0">
                <a:latin typeface="Andale Mono"/>
                <a:cs typeface="Andale Mono"/>
              </a:rPr>
              <a:t>write(conditions : {</a:t>
            </a:r>
            <a:r>
              <a:rPr lang="en-US" dirty="0" err="1" smtClean="0">
                <a:latin typeface="Andale Mono"/>
                <a:cs typeface="Andale Mono"/>
              </a:rPr>
              <a:t>ver</a:t>
            </a:r>
            <a:r>
              <a:rPr lang="en-US" dirty="0" smtClean="0">
                <a:latin typeface="Andale Mono"/>
                <a:cs typeface="Andale Mono"/>
              </a:rPr>
              <a:t>(k1) == v}, reads : {}, </a:t>
            </a:r>
          </a:p>
          <a:p>
            <a:pPr marL="39688" indent="0">
              <a:buNone/>
            </a:pPr>
            <a:r>
              <a:rPr lang="en-US" dirty="0">
                <a:latin typeface="Andale Mono"/>
                <a:cs typeface="Andale Mono"/>
              </a:rPr>
              <a:t> </a:t>
            </a:r>
            <a:r>
              <a:rPr lang="en-US" dirty="0" smtClean="0">
                <a:latin typeface="Andale Mono"/>
                <a:cs typeface="Andale Mono"/>
              </a:rPr>
              <a:t>     writes : {</a:t>
            </a:r>
            <a:r>
              <a:rPr lang="en-US" dirty="0" err="1" smtClean="0">
                <a:latin typeface="Andale Mono"/>
                <a:cs typeface="Andale Mono"/>
              </a:rPr>
              <a:t>val</a:t>
            </a:r>
            <a:r>
              <a:rPr lang="en-US" dirty="0" smtClean="0">
                <a:latin typeface="Andale Mono"/>
                <a:cs typeface="Andale Mono"/>
              </a:rPr>
              <a:t>(k1) := x}</a:t>
            </a:r>
            <a:r>
              <a:rPr lang="en-US" dirty="0">
                <a:latin typeface="Andale Mono"/>
                <a:cs typeface="Andale Mono"/>
              </a:rPr>
              <a:t>)</a:t>
            </a:r>
          </a:p>
          <a:p>
            <a:pPr marL="39688" indent="0">
              <a:buNone/>
            </a:pPr>
            <a:r>
              <a:rPr lang="en-US" dirty="0" smtClean="0">
                <a:latin typeface="Andale Mono"/>
                <a:cs typeface="Andale Mono"/>
              </a:rPr>
              <a:t>write(conditions : {</a:t>
            </a:r>
            <a:r>
              <a:rPr lang="en-US" dirty="0" err="1" smtClean="0">
                <a:latin typeface="Andale Mono"/>
                <a:cs typeface="Andale Mono"/>
              </a:rPr>
              <a:t>ctr</a:t>
            </a:r>
            <a:r>
              <a:rPr lang="en-US" dirty="0" smtClean="0">
                <a:latin typeface="Andale Mono"/>
                <a:cs typeface="Andale Mono"/>
              </a:rPr>
              <a:t>(c1) &lt; 10},</a:t>
            </a:r>
          </a:p>
          <a:p>
            <a:pPr marL="39688" indent="0">
              <a:buNone/>
            </a:pPr>
            <a:r>
              <a:rPr lang="en-US" dirty="0">
                <a:latin typeface="Andale Mono"/>
                <a:cs typeface="Andale Mono"/>
              </a:rPr>
              <a:t> </a:t>
            </a:r>
            <a:r>
              <a:rPr lang="en-US" dirty="0" smtClean="0">
                <a:latin typeface="Andale Mono"/>
                <a:cs typeface="Andale Mono"/>
              </a:rPr>
              <a:t>     reads : {map(m2, mk3).</a:t>
            </a:r>
            <a:r>
              <a:rPr lang="en-US" dirty="0" err="1" smtClean="0">
                <a:latin typeface="Andale Mono"/>
                <a:cs typeface="Andale Mono"/>
              </a:rPr>
              <a:t>val</a:t>
            </a:r>
            <a:r>
              <a:rPr lang="en-US" dirty="0" smtClean="0">
                <a:latin typeface="Andale Mono"/>
                <a:cs typeface="Andale Mono"/>
              </a:rPr>
              <a:t>},</a:t>
            </a:r>
          </a:p>
          <a:p>
            <a:pPr marL="39688" indent="0">
              <a:buNone/>
            </a:pPr>
            <a:r>
              <a:rPr lang="en-US" dirty="0" smtClean="0">
                <a:latin typeface="Andale Mono"/>
                <a:cs typeface="Andale Mono"/>
              </a:rPr>
              <a:t>      writes : {</a:t>
            </a:r>
            <a:r>
              <a:rPr lang="en-US" dirty="0" err="1" smtClean="0">
                <a:latin typeface="Andale Mono"/>
                <a:cs typeface="Andale Mono"/>
              </a:rPr>
              <a:t>ctr</a:t>
            </a:r>
            <a:r>
              <a:rPr lang="en-US" dirty="0" smtClean="0">
                <a:latin typeface="Andale Mono"/>
                <a:cs typeface="Andale Mono"/>
              </a:rPr>
              <a:t> (c1)++}) </a:t>
            </a:r>
          </a:p>
          <a:p>
            <a:pPr marL="39688" indent="0">
              <a:buNone/>
            </a:pPr>
            <a:endParaRPr lang="en-US" sz="3200" dirty="0" smtClean="0">
              <a:latin typeface="Andale Mono"/>
              <a:cs typeface="Andale Mono"/>
            </a:endParaRPr>
          </a:p>
        </p:txBody>
      </p:sp>
    </p:spTree>
    <p:extLst>
      <p:ext uri="{BB962C8B-B14F-4D97-AF65-F5344CB8AC3E}">
        <p14:creationId xmlns:p14="http://schemas.microsoft.com/office/powerpoint/2010/main" val="2772335747"/>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290">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29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4. FTSMs</a:t>
            </a:r>
            <a:endParaRPr lang="en-US" dirty="0"/>
          </a:p>
        </p:txBody>
      </p:sp>
      <p:sp>
        <p:nvSpPr>
          <p:cNvPr id="12290" name="Rectangle 2"/>
          <p:cNvSpPr>
            <a:spLocks noGrp="1" noChangeArrowheads="1"/>
          </p:cNvSpPr>
          <p:nvPr>
            <p:ph type="body" idx="1"/>
          </p:nvPr>
        </p:nvSpPr>
        <p:spPr>
          <a:xfrm>
            <a:off x="787400" y="1612899"/>
            <a:ext cx="10896600" cy="9376603"/>
          </a:xfrm>
          <a:ln/>
        </p:spPr>
        <p:txBody>
          <a:bodyPr/>
          <a:lstStyle/>
          <a:p>
            <a:pPr marL="520700" lvl="2" indent="0">
              <a:buNone/>
            </a:pPr>
            <a:r>
              <a:rPr lang="en-US" sz="3800" dirty="0" smtClean="0"/>
              <a:t>User and Apollo</a:t>
            </a:r>
            <a:r>
              <a:rPr lang="en-US" sz="3800" dirty="0"/>
              <a:t> </a:t>
            </a:r>
            <a:r>
              <a:rPr lang="en-US" sz="3800" dirty="0" smtClean="0"/>
              <a:t>system code as state machines</a:t>
            </a:r>
          </a:p>
          <a:p>
            <a:pPr lvl="2"/>
            <a:endParaRPr lang="en-US" sz="3800" dirty="0" smtClean="0"/>
          </a:p>
          <a:p>
            <a:pPr lvl="2"/>
            <a:r>
              <a:rPr lang="en-US" sz="3800" dirty="0" smtClean="0"/>
              <a:t>Owned by the shard</a:t>
            </a:r>
          </a:p>
          <a:p>
            <a:pPr lvl="2"/>
            <a:r>
              <a:rPr lang="en-US" sz="3800" dirty="0" smtClean="0"/>
              <a:t>Persistently stored</a:t>
            </a:r>
          </a:p>
          <a:p>
            <a:pPr lvl="2"/>
            <a:r>
              <a:rPr lang="en-US" sz="3800" dirty="0" smtClean="0"/>
              <a:t>Tolerant to node failure &amp;</a:t>
            </a:r>
          </a:p>
          <a:p>
            <a:pPr marL="520700" lvl="2" indent="0">
              <a:buNone/>
            </a:pPr>
            <a:r>
              <a:rPr lang="en-US" sz="3800" dirty="0" smtClean="0"/>
              <a:t>partition</a:t>
            </a:r>
          </a:p>
          <a:p>
            <a:pPr marL="520700" lvl="2" indent="0">
              <a:buNone/>
            </a:pPr>
            <a:endParaRPr lang="en-US" sz="3800" dirty="0" smtClean="0"/>
          </a:p>
        </p:txBody>
      </p:sp>
      <p:pic>
        <p:nvPicPr>
          <p:cNvPr id="2" name="Picture 1"/>
          <p:cNvPicPr>
            <a:picLocks noChangeAspect="1"/>
          </p:cNvPicPr>
          <p:nvPr/>
        </p:nvPicPr>
        <p:blipFill>
          <a:blip r:embed="rId3"/>
          <a:stretch>
            <a:fillRect/>
          </a:stretch>
        </p:blipFill>
        <p:spPr>
          <a:xfrm>
            <a:off x="7112000" y="3149600"/>
            <a:ext cx="5571387" cy="4635500"/>
          </a:xfrm>
          <a:prstGeom prst="rect">
            <a:avLst/>
          </a:prstGeom>
        </p:spPr>
      </p:pic>
    </p:spTree>
    <p:extLst>
      <p:ext uri="{BB962C8B-B14F-4D97-AF65-F5344CB8AC3E}">
        <p14:creationId xmlns:p14="http://schemas.microsoft.com/office/powerpoint/2010/main" val="2908753965"/>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290">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FTSM usage</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r>
              <a:rPr lang="en-US" sz="4000" dirty="0" smtClean="0"/>
              <a:t>Load balancing, data migration</a:t>
            </a:r>
          </a:p>
          <a:p>
            <a:pPr marL="520700" lvl="2" indent="0">
              <a:buNone/>
            </a:pPr>
            <a:r>
              <a:rPr lang="en-US" sz="4000" dirty="0" smtClean="0"/>
              <a:t>Shard creation/destruction</a:t>
            </a:r>
          </a:p>
          <a:p>
            <a:pPr marL="520700" lvl="2" indent="0">
              <a:buNone/>
            </a:pPr>
            <a:r>
              <a:rPr lang="en-US" sz="4000" dirty="0" smtClean="0"/>
              <a:t>Coordinating cross-shard transactions</a:t>
            </a:r>
          </a:p>
          <a:p>
            <a:pPr marL="520700" lvl="2" indent="0">
              <a:buNone/>
            </a:pPr>
            <a:r>
              <a:rPr lang="en-US" sz="4000" dirty="0" smtClean="0"/>
              <a:t>Persistent notification registry; pub/sub</a:t>
            </a:r>
          </a:p>
          <a:p>
            <a:pPr marL="520700" lvl="2" indent="0">
              <a:buNone/>
            </a:pPr>
            <a:endParaRPr lang="en-US" sz="3800" dirty="0" smtClean="0"/>
          </a:p>
        </p:txBody>
      </p:sp>
    </p:spTree>
    <p:extLst>
      <p:ext uri="{BB962C8B-B14F-4D97-AF65-F5344CB8AC3E}">
        <p14:creationId xmlns:p14="http://schemas.microsoft.com/office/powerpoint/2010/main" val="4107852339"/>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How they operate</a:t>
            </a:r>
            <a:endParaRPr lang="en-US" dirty="0"/>
          </a:p>
        </p:txBody>
      </p:sp>
      <p:sp>
        <p:nvSpPr>
          <p:cNvPr id="12290" name="Rectangle 2"/>
          <p:cNvSpPr>
            <a:spLocks noGrp="1" noChangeArrowheads="1"/>
          </p:cNvSpPr>
          <p:nvPr>
            <p:ph type="body" idx="1"/>
          </p:nvPr>
        </p:nvSpPr>
        <p:spPr>
          <a:xfrm>
            <a:off x="787400" y="1612900"/>
            <a:ext cx="11353800" cy="5981700"/>
          </a:xfrm>
          <a:ln/>
        </p:spPr>
        <p:txBody>
          <a:bodyPr/>
          <a:lstStyle/>
          <a:p>
            <a:pPr marL="520700" lvl="2" indent="0">
              <a:buNone/>
            </a:pPr>
            <a:r>
              <a:rPr lang="en-US" sz="4000" dirty="0" smtClean="0"/>
              <a:t>State machines can have external side-effects</a:t>
            </a:r>
          </a:p>
          <a:p>
            <a:pPr lvl="2"/>
            <a:r>
              <a:rPr lang="en-US" sz="4000" dirty="0" smtClean="0"/>
              <a:t>Send RPC requests to remote machines</a:t>
            </a:r>
          </a:p>
          <a:p>
            <a:pPr lvl="2"/>
            <a:r>
              <a:rPr lang="en-US" sz="4000" dirty="0" smtClean="0"/>
              <a:t>External callbacks</a:t>
            </a:r>
            <a:endParaRPr lang="en-US" sz="4000" dirty="0"/>
          </a:p>
          <a:p>
            <a:pPr marL="520700" lvl="2" indent="0">
              <a:buNone/>
            </a:pPr>
            <a:r>
              <a:rPr lang="en-US" sz="4000" dirty="0"/>
              <a:t>P</a:t>
            </a:r>
            <a:r>
              <a:rPr lang="en-US" sz="4000" dirty="0" smtClean="0"/>
              <a:t>ersistent state changes are submitted through replication</a:t>
            </a:r>
          </a:p>
        </p:txBody>
      </p:sp>
    </p:spTree>
    <p:extLst>
      <p:ext uri="{BB962C8B-B14F-4D97-AF65-F5344CB8AC3E}">
        <p14:creationId xmlns:p14="http://schemas.microsoft.com/office/powerpoint/2010/main" val="4197872169"/>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787400" y="1943100"/>
            <a:ext cx="11430000" cy="3784600"/>
          </a:xfrm>
          <a:ln/>
        </p:spPr>
        <p:txBody>
          <a:bodyPr/>
          <a:lstStyle/>
          <a:p>
            <a:r>
              <a:rPr lang="en-US" dirty="0"/>
              <a:t>P</a:t>
            </a:r>
            <a:r>
              <a:rPr lang="en-US" dirty="0" smtClean="0"/>
              <a:t>utting it together</a:t>
            </a:r>
            <a:endParaRPr lang="en-US" dirty="0">
              <a:solidFill>
                <a:srgbClr val="AFBEE3"/>
              </a:solidFill>
            </a:endParaRPr>
          </a:p>
        </p:txBody>
      </p:sp>
    </p:spTree>
    <p:extLst>
      <p:ext uri="{BB962C8B-B14F-4D97-AF65-F5344CB8AC3E}">
        <p14:creationId xmlns:p14="http://schemas.microsoft.com/office/powerpoint/2010/main" val="2897434358"/>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Putting it together</a:t>
            </a:r>
            <a:endParaRPr lang="en-US" dirty="0"/>
          </a:p>
        </p:txBody>
      </p:sp>
      <p:sp>
        <p:nvSpPr>
          <p:cNvPr id="12290" name="Rectangle 2"/>
          <p:cNvSpPr>
            <a:spLocks noGrp="1" noChangeArrowheads="1"/>
          </p:cNvSpPr>
          <p:nvPr>
            <p:ph type="body" idx="1"/>
          </p:nvPr>
        </p:nvSpPr>
        <p:spPr>
          <a:xfrm>
            <a:off x="787400" y="1612900"/>
            <a:ext cx="11506200" cy="6032500"/>
          </a:xfrm>
          <a:ln/>
        </p:spPr>
        <p:txBody>
          <a:bodyPr/>
          <a:lstStyle/>
          <a:p>
            <a:pPr marL="742950" indent="-742950">
              <a:buFont typeface="+mj-lt"/>
              <a:buAutoNum type="arabicPeriod"/>
            </a:pPr>
            <a:r>
              <a:rPr lang="en-US" sz="4000" dirty="0" smtClean="0"/>
              <a:t>Write the hard thing once</a:t>
            </a:r>
          </a:p>
          <a:p>
            <a:pPr marL="742950" indent="-742950">
              <a:buFont typeface="+mj-lt"/>
              <a:buAutoNum type="arabicPeriod"/>
            </a:pPr>
            <a:r>
              <a:rPr lang="en-US" sz="4000" dirty="0" smtClean="0"/>
              <a:t>Use it everywhere for everything</a:t>
            </a:r>
          </a:p>
          <a:p>
            <a:pPr marL="742950" indent="-742950">
              <a:buFont typeface="+mj-lt"/>
              <a:buAutoNum type="arabicPeriod"/>
            </a:pPr>
            <a:r>
              <a:rPr lang="en-US" sz="4000" dirty="0" smtClean="0"/>
              <a:t>Loosely coupled system</a:t>
            </a:r>
          </a:p>
          <a:p>
            <a:pPr marL="742950" indent="-742950">
              <a:buFont typeface="+mj-lt"/>
              <a:buAutoNum type="arabicPeriod"/>
            </a:pPr>
            <a:r>
              <a:rPr lang="en-US" sz="4000" dirty="0" smtClean="0"/>
              <a:t>Store directory/metadata same way as user data. Recursive properties</a:t>
            </a:r>
          </a:p>
          <a:p>
            <a:pPr marL="742950" indent="-742950">
              <a:buFont typeface="+mj-lt"/>
              <a:buAutoNum type="arabicPeriod"/>
            </a:pPr>
            <a:endParaRPr lang="en-US" sz="4000" dirty="0" smtClean="0"/>
          </a:p>
        </p:txBody>
      </p:sp>
    </p:spTree>
    <p:extLst>
      <p:ext uri="{BB962C8B-B14F-4D97-AF65-F5344CB8AC3E}">
        <p14:creationId xmlns:p14="http://schemas.microsoft.com/office/powerpoint/2010/main" val="304063720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558800" y="2997200"/>
            <a:ext cx="12115800" cy="990600"/>
          </a:xfrm>
          <a:prstGeom prst="rect">
            <a:avLst/>
          </a:prstGeom>
          <a:ln>
            <a:headEnd type="arrow"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289" name="Rectangle 1"/>
          <p:cNvSpPr>
            <a:spLocks noGrp="1" noChangeArrowheads="1"/>
          </p:cNvSpPr>
          <p:nvPr>
            <p:ph type="title"/>
          </p:nvPr>
        </p:nvSpPr>
        <p:spPr>
          <a:ln/>
        </p:spPr>
        <p:txBody>
          <a:bodyPr/>
          <a:lstStyle/>
          <a:p>
            <a:r>
              <a:rPr lang="en-US" dirty="0" smtClean="0"/>
              <a:t>Finding shards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lgn="ctr">
              <a:buNone/>
            </a:pPr>
            <a:r>
              <a:rPr lang="en-US" sz="4000" dirty="0" smtClean="0"/>
              <a:t>Values (binary value, maps, etc.) indexed by key</a:t>
            </a:r>
          </a:p>
          <a:p>
            <a:pPr marL="0" indent="0" algn="ctr">
              <a:buNone/>
            </a:pPr>
            <a:endParaRPr lang="en-US" sz="2400" dirty="0" smtClean="0">
              <a:latin typeface="Andale Mono"/>
              <a:cs typeface="Andale Mono"/>
            </a:endParaRPr>
          </a:p>
          <a:p>
            <a:pPr marL="0" indent="0" algn="ctr">
              <a:buNone/>
            </a:pPr>
            <a:r>
              <a:rPr lang="en-US" sz="4000" dirty="0" smtClean="0">
                <a:latin typeface="Andale Mono"/>
                <a:cs typeface="Andale Mono"/>
              </a:rPr>
              <a:t>partition </a:t>
            </a:r>
            <a:r>
              <a:rPr lang="en-US" sz="4000" dirty="0" err="1" smtClean="0">
                <a:latin typeface="Andale Mono"/>
                <a:cs typeface="Andale Mono"/>
              </a:rPr>
              <a:t>id:parent</a:t>
            </a:r>
            <a:r>
              <a:rPr lang="en-US" sz="4000" dirty="0" smtClean="0">
                <a:latin typeface="Andale Mono"/>
                <a:cs typeface="Andale Mono"/>
              </a:rPr>
              <a:t> </a:t>
            </a:r>
            <a:r>
              <a:rPr lang="en-US" sz="4000" dirty="0" err="1" smtClean="0">
                <a:latin typeface="Andale Mono"/>
                <a:cs typeface="Andale Mono"/>
              </a:rPr>
              <a:t>key:local</a:t>
            </a:r>
            <a:r>
              <a:rPr lang="en-US" sz="4000" dirty="0" smtClean="0">
                <a:latin typeface="Andale Mono"/>
                <a:cs typeface="Andale Mono"/>
              </a:rPr>
              <a:t> </a:t>
            </a:r>
            <a:r>
              <a:rPr lang="en-US" sz="4000" dirty="0" err="1" smtClean="0">
                <a:latin typeface="Andale Mono"/>
                <a:cs typeface="Andale Mono"/>
              </a:rPr>
              <a:t>key:type</a:t>
            </a:r>
            <a:endParaRPr lang="en-US" sz="4000" dirty="0">
              <a:latin typeface="Andale Mono"/>
              <a:cs typeface="Andale Mono"/>
            </a:endParaRPr>
          </a:p>
          <a:p>
            <a:pPr marL="0" indent="0" algn="ctr">
              <a:buNone/>
            </a:pPr>
            <a:endParaRPr lang="en-US" sz="4000" dirty="0" smtClean="0">
              <a:latin typeface="Andale Mono"/>
              <a:cs typeface="Andale Mono"/>
            </a:endParaRPr>
          </a:p>
          <a:p>
            <a:pPr marL="0" indent="0" algn="ctr">
              <a:buNone/>
            </a:pPr>
            <a:r>
              <a:rPr lang="en-US" sz="4000" dirty="0" smtClean="0">
                <a:latin typeface="Andale Mono"/>
                <a:cs typeface="Andale Mono"/>
              </a:rPr>
              <a:t>k1 := (pid1:pkey1:lkey1:t1)</a:t>
            </a:r>
          </a:p>
          <a:p>
            <a:pPr marL="0" indent="0" algn="ctr">
              <a:buNone/>
            </a:pPr>
            <a:r>
              <a:rPr lang="en-US" sz="4000" dirty="0">
                <a:latin typeface="Andale Mono"/>
                <a:cs typeface="Andale Mono"/>
              </a:rPr>
              <a:t>k</a:t>
            </a:r>
            <a:r>
              <a:rPr lang="en-US" sz="4000" dirty="0" smtClean="0">
                <a:latin typeface="Andale Mono"/>
                <a:cs typeface="Andale Mono"/>
              </a:rPr>
              <a:t>2 := (pid1:pkey1:lkey2:t2) </a:t>
            </a:r>
          </a:p>
          <a:p>
            <a:pPr marL="0" indent="0" algn="ctr">
              <a:buNone/>
            </a:pPr>
            <a:r>
              <a:rPr lang="en-US" sz="4000" dirty="0" smtClean="0">
                <a:latin typeface="Andale Mono"/>
                <a:cs typeface="Andale Mono"/>
              </a:rPr>
              <a:t>=&gt; shard(k1) == shard(k2)</a:t>
            </a:r>
          </a:p>
        </p:txBody>
      </p:sp>
    </p:spTree>
    <p:extLst>
      <p:ext uri="{BB962C8B-B14F-4D97-AF65-F5344CB8AC3E}">
        <p14:creationId xmlns:p14="http://schemas.microsoft.com/office/powerpoint/2010/main" val="2624272630"/>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2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290"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Finding shards</a:t>
            </a:r>
            <a:endParaRPr lang="en-US" dirty="0"/>
          </a:p>
        </p:txBody>
      </p:sp>
      <p:graphicFrame>
        <p:nvGraphicFramePr>
          <p:cNvPr id="4" name="Content Placeholder 2"/>
          <p:cNvGraphicFramePr>
            <a:graphicFrameLocks/>
          </p:cNvGraphicFramePr>
          <p:nvPr>
            <p:extLst>
              <p:ext uri="{D42A27DB-BD31-4B8C-83A1-F6EECF244321}">
                <p14:modId xmlns:p14="http://schemas.microsoft.com/office/powerpoint/2010/main" val="1945888721"/>
              </p:ext>
            </p:extLst>
          </p:nvPr>
        </p:nvGraphicFramePr>
        <p:xfrm>
          <a:off x="1473200" y="2006600"/>
          <a:ext cx="10668000" cy="5715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508438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Taking sides on CAP</a:t>
            </a:r>
            <a:endParaRPr lang="en-US" dirty="0"/>
          </a:p>
        </p:txBody>
      </p:sp>
      <p:sp>
        <p:nvSpPr>
          <p:cNvPr id="12290" name="Rectangle 2"/>
          <p:cNvSpPr>
            <a:spLocks noGrp="1" noChangeArrowheads="1"/>
          </p:cNvSpPr>
          <p:nvPr>
            <p:ph type="body" idx="1"/>
          </p:nvPr>
        </p:nvSpPr>
        <p:spPr>
          <a:xfrm>
            <a:off x="787400" y="1612900"/>
            <a:ext cx="11734800" cy="5651500"/>
          </a:xfrm>
          <a:ln/>
        </p:spPr>
        <p:txBody>
          <a:bodyPr/>
          <a:lstStyle/>
          <a:p>
            <a:pPr marL="241300" lvl="1" indent="0">
              <a:buNone/>
            </a:pPr>
            <a:r>
              <a:rPr lang="en-US" sz="4000" dirty="0" smtClean="0"/>
              <a:t>AP: popular but complicated</a:t>
            </a:r>
          </a:p>
          <a:p>
            <a:pPr lvl="2"/>
            <a:r>
              <a:rPr lang="en-US" sz="3800" dirty="0" smtClean="0"/>
              <a:t>Cassandra, Dynamo</a:t>
            </a:r>
          </a:p>
          <a:p>
            <a:pPr marL="520700" lvl="2" indent="0">
              <a:buNone/>
            </a:pPr>
            <a:endParaRPr lang="en-US" sz="3800" dirty="0" smtClean="0"/>
          </a:p>
          <a:p>
            <a:pPr marL="304800" lvl="1" indent="0">
              <a:buNone/>
            </a:pPr>
            <a:r>
              <a:rPr lang="en-US" sz="4000" dirty="0" smtClean="0"/>
              <a:t>Facebook generally</a:t>
            </a:r>
          </a:p>
          <a:p>
            <a:pPr marL="304800" lvl="1" indent="0">
              <a:buNone/>
            </a:pPr>
            <a:r>
              <a:rPr lang="en-US" sz="3800" dirty="0" smtClean="0"/>
              <a:t>uses CP-type </a:t>
            </a:r>
            <a:r>
              <a:rPr lang="en-US" sz="3800" dirty="0" smtClean="0"/>
              <a:t>behavior</a:t>
            </a:r>
            <a:endParaRPr lang="en-US" sz="3800" dirty="0" smtClean="0"/>
          </a:p>
          <a:p>
            <a:pPr lvl="2"/>
            <a:r>
              <a:rPr lang="en-US" sz="3800" dirty="0" smtClean="0"/>
              <a:t>Limited multi-master</a:t>
            </a:r>
          </a:p>
          <a:p>
            <a:pPr marL="754063" lvl="3" indent="0">
              <a:buNone/>
            </a:pPr>
            <a:r>
              <a:rPr lang="en-US" sz="3800" dirty="0"/>
              <a:t>w</a:t>
            </a:r>
            <a:r>
              <a:rPr lang="en-US" sz="3800" dirty="0" smtClean="0"/>
              <a:t>rite behavior</a:t>
            </a:r>
          </a:p>
          <a:p>
            <a:pPr marL="241300" lvl="1" indent="0">
              <a:buNone/>
            </a:pPr>
            <a:endParaRPr lang="en-US" sz="3200" dirty="0" smtClean="0"/>
          </a:p>
        </p:txBody>
      </p:sp>
      <p:pic>
        <p:nvPicPr>
          <p:cNvPr id="2" name="Picture 1"/>
          <p:cNvPicPr>
            <a:picLocks noChangeAspect="1"/>
          </p:cNvPicPr>
          <p:nvPr/>
        </p:nvPicPr>
        <p:blipFill>
          <a:blip r:embed="rId3"/>
          <a:stretch>
            <a:fillRect/>
          </a:stretch>
        </p:blipFill>
        <p:spPr>
          <a:xfrm>
            <a:off x="6959600" y="2540000"/>
            <a:ext cx="5530407" cy="4076700"/>
          </a:xfrm>
          <a:prstGeom prst="rect">
            <a:avLst/>
          </a:prstGeom>
        </p:spPr>
      </p:pic>
    </p:spTree>
    <p:extLst>
      <p:ext uri="{BB962C8B-B14F-4D97-AF65-F5344CB8AC3E}">
        <p14:creationId xmlns:p14="http://schemas.microsoft.com/office/powerpoint/2010/main" val="239283838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290">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2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Using shards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Multiple shards must sometimes be visible to a client</a:t>
            </a:r>
          </a:p>
          <a:p>
            <a:pPr marL="0" indent="0">
              <a:buNone/>
            </a:pPr>
            <a:endParaRPr lang="en-US" sz="4000" dirty="0"/>
          </a:p>
          <a:p>
            <a:pPr marL="0" indent="0">
              <a:buNone/>
            </a:pPr>
            <a:endParaRPr lang="en-US" sz="4000" dirty="0" smtClean="0"/>
          </a:p>
          <a:p>
            <a:pPr marL="0" indent="0">
              <a:buNone/>
            </a:pPr>
            <a:endParaRPr lang="en-US" sz="4000" dirty="0" smtClean="0"/>
          </a:p>
          <a:p>
            <a:pPr marL="0" indent="0">
              <a:buNone/>
            </a:pPr>
            <a:r>
              <a:rPr lang="en-US" sz="4000" dirty="0" smtClean="0"/>
              <a:t>Shards </a:t>
            </a:r>
            <a:r>
              <a:rPr lang="en-US" sz="4000" dirty="0"/>
              <a:t>atomically know whether or not they own a given </a:t>
            </a:r>
            <a:r>
              <a:rPr lang="en-US" sz="4000" dirty="0" smtClean="0"/>
              <a:t>range: simple client cache invalidation</a:t>
            </a:r>
            <a:endParaRPr lang="en-US" sz="4000" dirty="0"/>
          </a:p>
        </p:txBody>
      </p:sp>
      <p:grpSp>
        <p:nvGrpSpPr>
          <p:cNvPr id="4" name="Group 3"/>
          <p:cNvGrpSpPr/>
          <p:nvPr/>
        </p:nvGrpSpPr>
        <p:grpSpPr>
          <a:xfrm>
            <a:off x="4597400" y="2463800"/>
            <a:ext cx="3200400" cy="3276600"/>
            <a:chOff x="4216400" y="3489325"/>
            <a:chExt cx="3200400" cy="3276600"/>
          </a:xfrm>
        </p:grpSpPr>
        <p:pic>
          <p:nvPicPr>
            <p:cNvPr id="5" name="Picture 4" descr="j0178677.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6400" y="4445000"/>
              <a:ext cx="1570038" cy="1046692"/>
            </a:xfrm>
            <a:prstGeom prst="rect">
              <a:avLst/>
            </a:prstGeom>
          </p:spPr>
        </p:pic>
        <p:grpSp>
          <p:nvGrpSpPr>
            <p:cNvPr id="6" name="Group 5"/>
            <p:cNvGrpSpPr/>
            <p:nvPr/>
          </p:nvGrpSpPr>
          <p:grpSpPr>
            <a:xfrm>
              <a:off x="6264275" y="3489325"/>
              <a:ext cx="1026504" cy="1365250"/>
              <a:chOff x="3225800" y="3302000"/>
              <a:chExt cx="1145865" cy="1524000"/>
            </a:xfrm>
          </p:grpSpPr>
          <p:sp>
            <p:nvSpPr>
              <p:cNvPr id="14" name="Can 13"/>
              <p:cNvSpPr/>
              <p:nvPr/>
            </p:nvSpPr>
            <p:spPr bwMode="auto">
              <a:xfrm>
                <a:off x="3225800" y="3302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 name="TextBox 14"/>
              <p:cNvSpPr txBox="1"/>
              <p:nvPr/>
            </p:nvSpPr>
            <p:spPr>
              <a:xfrm>
                <a:off x="3302000" y="3911600"/>
                <a:ext cx="1066800" cy="346249"/>
              </a:xfrm>
              <a:prstGeom prst="rect">
                <a:avLst/>
              </a:prstGeom>
              <a:noFill/>
            </p:spPr>
            <p:txBody>
              <a:bodyPr wrap="square" rtlCol="0">
                <a:spAutoFit/>
              </a:bodyPr>
              <a:lstStyle/>
              <a:p>
                <a:r>
                  <a:rPr lang="en-US" dirty="0" smtClean="0"/>
                  <a:t>P shard</a:t>
                </a:r>
                <a:endParaRPr lang="en-US" dirty="0"/>
              </a:p>
            </p:txBody>
          </p:sp>
        </p:grpSp>
        <p:grpSp>
          <p:nvGrpSpPr>
            <p:cNvPr id="7" name="Group 6"/>
            <p:cNvGrpSpPr/>
            <p:nvPr/>
          </p:nvGrpSpPr>
          <p:grpSpPr>
            <a:xfrm>
              <a:off x="6264275" y="5400675"/>
              <a:ext cx="1152525" cy="1365250"/>
              <a:chOff x="3225800" y="5588000"/>
              <a:chExt cx="1286539" cy="1524000"/>
            </a:xfrm>
          </p:grpSpPr>
          <p:sp>
            <p:nvSpPr>
              <p:cNvPr id="12" name="Can 11"/>
              <p:cNvSpPr/>
              <p:nvPr/>
            </p:nvSpPr>
            <p:spPr bwMode="auto">
              <a:xfrm>
                <a:off x="3225800" y="5588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3" name="TextBox 12"/>
              <p:cNvSpPr txBox="1"/>
              <p:nvPr/>
            </p:nvSpPr>
            <p:spPr>
              <a:xfrm>
                <a:off x="3301999" y="6273801"/>
                <a:ext cx="1210340" cy="386511"/>
              </a:xfrm>
              <a:prstGeom prst="rect">
                <a:avLst/>
              </a:prstGeom>
              <a:noFill/>
            </p:spPr>
            <p:txBody>
              <a:bodyPr wrap="square" rtlCol="0">
                <a:spAutoFit/>
              </a:bodyPr>
              <a:lstStyle/>
              <a:p>
                <a:r>
                  <a:rPr lang="en-US" dirty="0"/>
                  <a:t>U</a:t>
                </a:r>
                <a:r>
                  <a:rPr lang="en-US" dirty="0" smtClean="0"/>
                  <a:t> shard</a:t>
                </a:r>
                <a:endParaRPr lang="en-US" dirty="0"/>
              </a:p>
            </p:txBody>
          </p:sp>
        </p:grpSp>
        <p:cxnSp>
          <p:nvCxnSpPr>
            <p:cNvPr id="8" name="Straight Arrow Connector 7"/>
            <p:cNvCxnSpPr/>
            <p:nvPr/>
          </p:nvCxnSpPr>
          <p:spPr bwMode="auto">
            <a:xfrm>
              <a:off x="5035550" y="4991100"/>
              <a:ext cx="1484506" cy="88741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p:nvPr/>
          </p:nvCxnSpPr>
          <p:spPr bwMode="auto">
            <a:xfrm flipV="1">
              <a:off x="7083425" y="4649788"/>
              <a:ext cx="0" cy="1023938"/>
            </a:xfrm>
            <a:prstGeom prst="straightConnector1">
              <a:avLst/>
            </a:prstGeom>
            <a:ln>
              <a:headEnd type="arrow" w="med" len="med"/>
              <a:tailEnd type="arrow"/>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bwMode="auto">
            <a:xfrm flipV="1">
              <a:off x="4967288" y="4513263"/>
              <a:ext cx="1843088" cy="34131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Explosion 1 10"/>
            <p:cNvSpPr/>
            <p:nvPr/>
          </p:nvSpPr>
          <p:spPr bwMode="auto">
            <a:xfrm>
              <a:off x="5664200" y="4327525"/>
              <a:ext cx="750888" cy="750888"/>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FF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Tree>
    <p:extLst>
      <p:ext uri="{BB962C8B-B14F-4D97-AF65-F5344CB8AC3E}">
        <p14:creationId xmlns:p14="http://schemas.microsoft.com/office/powerpoint/2010/main" val="211879320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Using shards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Directory shards (global, partition) also think they know where things are?</a:t>
            </a:r>
          </a:p>
          <a:p>
            <a:pPr marL="0" indent="0">
              <a:buNone/>
            </a:pPr>
            <a:r>
              <a:rPr lang="en-US" sz="4000" dirty="0" smtClean="0"/>
              <a:t>Multiple sources of truth? BAD</a:t>
            </a:r>
          </a:p>
          <a:p>
            <a:pPr marL="0" indent="0">
              <a:buNone/>
            </a:pPr>
            <a:r>
              <a:rPr lang="en-US" sz="4000" dirty="0" smtClean="0"/>
              <a:t>TXNs to move data</a:t>
            </a:r>
          </a:p>
        </p:txBody>
      </p:sp>
      <p:grpSp>
        <p:nvGrpSpPr>
          <p:cNvPr id="4" name="Group 3"/>
          <p:cNvGrpSpPr/>
          <p:nvPr/>
        </p:nvGrpSpPr>
        <p:grpSpPr>
          <a:xfrm>
            <a:off x="4826000" y="4064000"/>
            <a:ext cx="3200400" cy="3276600"/>
            <a:chOff x="4216400" y="3489325"/>
            <a:chExt cx="3200400" cy="3276600"/>
          </a:xfrm>
        </p:grpSpPr>
        <p:pic>
          <p:nvPicPr>
            <p:cNvPr id="5" name="Picture 4" descr="j0178677.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6400" y="4445000"/>
              <a:ext cx="1570038" cy="1046692"/>
            </a:xfrm>
            <a:prstGeom prst="rect">
              <a:avLst/>
            </a:prstGeom>
          </p:spPr>
        </p:pic>
        <p:grpSp>
          <p:nvGrpSpPr>
            <p:cNvPr id="6" name="Group 5"/>
            <p:cNvGrpSpPr/>
            <p:nvPr/>
          </p:nvGrpSpPr>
          <p:grpSpPr>
            <a:xfrm>
              <a:off x="6264275" y="3489325"/>
              <a:ext cx="1026504" cy="1365250"/>
              <a:chOff x="3225800" y="3302000"/>
              <a:chExt cx="1145865" cy="1524000"/>
            </a:xfrm>
          </p:grpSpPr>
          <p:sp>
            <p:nvSpPr>
              <p:cNvPr id="14" name="Can 13"/>
              <p:cNvSpPr/>
              <p:nvPr/>
            </p:nvSpPr>
            <p:spPr bwMode="auto">
              <a:xfrm>
                <a:off x="3225800" y="3302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5" name="TextBox 14"/>
              <p:cNvSpPr txBox="1"/>
              <p:nvPr/>
            </p:nvSpPr>
            <p:spPr>
              <a:xfrm>
                <a:off x="3302000" y="3911600"/>
                <a:ext cx="1066800" cy="346249"/>
              </a:xfrm>
              <a:prstGeom prst="rect">
                <a:avLst/>
              </a:prstGeom>
              <a:noFill/>
            </p:spPr>
            <p:txBody>
              <a:bodyPr wrap="square" rtlCol="0">
                <a:spAutoFit/>
              </a:bodyPr>
              <a:lstStyle/>
              <a:p>
                <a:r>
                  <a:rPr lang="en-US" dirty="0" smtClean="0"/>
                  <a:t>P shard</a:t>
                </a:r>
                <a:endParaRPr lang="en-US" dirty="0"/>
              </a:p>
            </p:txBody>
          </p:sp>
        </p:grpSp>
        <p:grpSp>
          <p:nvGrpSpPr>
            <p:cNvPr id="7" name="Group 6"/>
            <p:cNvGrpSpPr/>
            <p:nvPr/>
          </p:nvGrpSpPr>
          <p:grpSpPr>
            <a:xfrm>
              <a:off x="6264275" y="5400675"/>
              <a:ext cx="1152525" cy="1365250"/>
              <a:chOff x="3225800" y="5588000"/>
              <a:chExt cx="1286539" cy="1524000"/>
            </a:xfrm>
          </p:grpSpPr>
          <p:sp>
            <p:nvSpPr>
              <p:cNvPr id="12" name="Can 11"/>
              <p:cNvSpPr/>
              <p:nvPr/>
            </p:nvSpPr>
            <p:spPr bwMode="auto">
              <a:xfrm>
                <a:off x="3225800" y="5588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3" name="TextBox 12"/>
              <p:cNvSpPr txBox="1"/>
              <p:nvPr/>
            </p:nvSpPr>
            <p:spPr>
              <a:xfrm>
                <a:off x="3301999" y="6273801"/>
                <a:ext cx="1210340" cy="386511"/>
              </a:xfrm>
              <a:prstGeom prst="rect">
                <a:avLst/>
              </a:prstGeom>
              <a:noFill/>
            </p:spPr>
            <p:txBody>
              <a:bodyPr wrap="square" rtlCol="0">
                <a:spAutoFit/>
              </a:bodyPr>
              <a:lstStyle/>
              <a:p>
                <a:r>
                  <a:rPr lang="en-US" dirty="0"/>
                  <a:t>U</a:t>
                </a:r>
                <a:r>
                  <a:rPr lang="en-US" dirty="0" smtClean="0"/>
                  <a:t> shard</a:t>
                </a:r>
                <a:endParaRPr lang="en-US" dirty="0"/>
              </a:p>
            </p:txBody>
          </p:sp>
        </p:grpSp>
        <p:cxnSp>
          <p:nvCxnSpPr>
            <p:cNvPr id="8" name="Straight Arrow Connector 7"/>
            <p:cNvCxnSpPr/>
            <p:nvPr/>
          </p:nvCxnSpPr>
          <p:spPr bwMode="auto">
            <a:xfrm>
              <a:off x="5035550" y="4991100"/>
              <a:ext cx="1484506" cy="88741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p:nvPr/>
          </p:nvCxnSpPr>
          <p:spPr bwMode="auto">
            <a:xfrm flipV="1">
              <a:off x="7083425" y="4649788"/>
              <a:ext cx="0" cy="1023938"/>
            </a:xfrm>
            <a:prstGeom prst="straightConnector1">
              <a:avLst/>
            </a:prstGeom>
            <a:ln>
              <a:headEnd type="arrow" w="med" len="med"/>
              <a:tailEnd type="arrow"/>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bwMode="auto">
            <a:xfrm flipV="1">
              <a:off x="4967288" y="4513263"/>
              <a:ext cx="1843088" cy="34131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Explosion 1 10"/>
            <p:cNvSpPr/>
            <p:nvPr/>
          </p:nvSpPr>
          <p:spPr bwMode="auto">
            <a:xfrm>
              <a:off x="5664200" y="4327525"/>
              <a:ext cx="750888" cy="750888"/>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FF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grpSp>
        <p:nvGrpSpPr>
          <p:cNvPr id="16" name="Group 15"/>
          <p:cNvGrpSpPr/>
          <p:nvPr/>
        </p:nvGrpSpPr>
        <p:grpSpPr>
          <a:xfrm>
            <a:off x="8940800" y="4064000"/>
            <a:ext cx="3208338" cy="3651250"/>
            <a:chOff x="8559800" y="3454400"/>
            <a:chExt cx="3208338" cy="3651250"/>
          </a:xfrm>
        </p:grpSpPr>
        <p:grpSp>
          <p:nvGrpSpPr>
            <p:cNvPr id="17" name="Group 16"/>
            <p:cNvGrpSpPr/>
            <p:nvPr/>
          </p:nvGrpSpPr>
          <p:grpSpPr>
            <a:xfrm>
              <a:off x="9550400" y="3454400"/>
              <a:ext cx="1026504" cy="1365250"/>
              <a:chOff x="3225800" y="3302000"/>
              <a:chExt cx="1145865" cy="1524000"/>
            </a:xfrm>
          </p:grpSpPr>
          <p:sp>
            <p:nvSpPr>
              <p:cNvPr id="28" name="Can 27"/>
              <p:cNvSpPr/>
              <p:nvPr/>
            </p:nvSpPr>
            <p:spPr bwMode="auto">
              <a:xfrm>
                <a:off x="3225800" y="3302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9" name="TextBox 28"/>
              <p:cNvSpPr txBox="1"/>
              <p:nvPr/>
            </p:nvSpPr>
            <p:spPr>
              <a:xfrm>
                <a:off x="3302000" y="3911600"/>
                <a:ext cx="1066800" cy="346249"/>
              </a:xfrm>
              <a:prstGeom prst="rect">
                <a:avLst/>
              </a:prstGeom>
              <a:noFill/>
            </p:spPr>
            <p:txBody>
              <a:bodyPr wrap="square" rtlCol="0">
                <a:spAutoFit/>
              </a:bodyPr>
              <a:lstStyle/>
              <a:p>
                <a:r>
                  <a:rPr lang="en-US" dirty="0" smtClean="0"/>
                  <a:t>P shard</a:t>
                </a:r>
                <a:endParaRPr lang="en-US" dirty="0"/>
              </a:p>
            </p:txBody>
          </p:sp>
        </p:grpSp>
        <p:grpSp>
          <p:nvGrpSpPr>
            <p:cNvPr id="18" name="Group 17"/>
            <p:cNvGrpSpPr/>
            <p:nvPr/>
          </p:nvGrpSpPr>
          <p:grpSpPr>
            <a:xfrm>
              <a:off x="8559800" y="5740400"/>
              <a:ext cx="1227138" cy="1365250"/>
              <a:chOff x="3140740" y="5588000"/>
              <a:chExt cx="1369828" cy="1524000"/>
            </a:xfrm>
          </p:grpSpPr>
          <p:sp>
            <p:nvSpPr>
              <p:cNvPr id="26" name="Can 25"/>
              <p:cNvSpPr/>
              <p:nvPr/>
            </p:nvSpPr>
            <p:spPr bwMode="auto">
              <a:xfrm>
                <a:off x="3225800" y="5588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7" name="TextBox 26"/>
              <p:cNvSpPr txBox="1"/>
              <p:nvPr/>
            </p:nvSpPr>
            <p:spPr>
              <a:xfrm>
                <a:off x="3140740" y="6268484"/>
                <a:ext cx="1369828" cy="386511"/>
              </a:xfrm>
              <a:prstGeom prst="rect">
                <a:avLst/>
              </a:prstGeom>
              <a:noFill/>
            </p:spPr>
            <p:txBody>
              <a:bodyPr wrap="square" rtlCol="0">
                <a:spAutoFit/>
              </a:bodyPr>
              <a:lstStyle/>
              <a:p>
                <a:r>
                  <a:rPr lang="en-US" dirty="0"/>
                  <a:t>U</a:t>
                </a:r>
                <a:r>
                  <a:rPr lang="en-US" dirty="0" smtClean="0"/>
                  <a:t> shard A</a:t>
                </a:r>
                <a:endParaRPr lang="en-US" dirty="0"/>
              </a:p>
            </p:txBody>
          </p:sp>
        </p:grpSp>
        <p:grpSp>
          <p:nvGrpSpPr>
            <p:cNvPr id="19" name="Group 18"/>
            <p:cNvGrpSpPr/>
            <p:nvPr/>
          </p:nvGrpSpPr>
          <p:grpSpPr>
            <a:xfrm>
              <a:off x="10541000" y="5740400"/>
              <a:ext cx="1227138" cy="1365250"/>
              <a:chOff x="3140740" y="5588000"/>
              <a:chExt cx="1369828" cy="1524000"/>
            </a:xfrm>
          </p:grpSpPr>
          <p:sp>
            <p:nvSpPr>
              <p:cNvPr id="24" name="Can 23"/>
              <p:cNvSpPr/>
              <p:nvPr/>
            </p:nvSpPr>
            <p:spPr bwMode="auto">
              <a:xfrm>
                <a:off x="3225800" y="5588000"/>
                <a:ext cx="1145865" cy="1524000"/>
              </a:xfrm>
              <a:prstGeom prst="can">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25" name="TextBox 24"/>
              <p:cNvSpPr txBox="1"/>
              <p:nvPr/>
            </p:nvSpPr>
            <p:spPr>
              <a:xfrm>
                <a:off x="3140740" y="6268484"/>
                <a:ext cx="1369828" cy="386511"/>
              </a:xfrm>
              <a:prstGeom prst="rect">
                <a:avLst/>
              </a:prstGeom>
              <a:noFill/>
            </p:spPr>
            <p:txBody>
              <a:bodyPr wrap="square" rtlCol="0">
                <a:spAutoFit/>
              </a:bodyPr>
              <a:lstStyle/>
              <a:p>
                <a:r>
                  <a:rPr lang="en-US" dirty="0"/>
                  <a:t>U</a:t>
                </a:r>
                <a:r>
                  <a:rPr lang="en-US" dirty="0" smtClean="0"/>
                  <a:t> shard B</a:t>
                </a:r>
                <a:endParaRPr lang="en-US" dirty="0"/>
              </a:p>
            </p:txBody>
          </p:sp>
        </p:grpSp>
        <p:cxnSp>
          <p:nvCxnSpPr>
            <p:cNvPr id="20" name="Straight Arrow Connector 19"/>
            <p:cNvCxnSpPr/>
            <p:nvPr/>
          </p:nvCxnSpPr>
          <p:spPr bwMode="auto">
            <a:xfrm flipV="1">
              <a:off x="9169400" y="6197600"/>
              <a:ext cx="1981200" cy="36514"/>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p:nvPr/>
          </p:nvCxnSpPr>
          <p:spPr bwMode="auto">
            <a:xfrm flipV="1">
              <a:off x="9169400" y="4445000"/>
              <a:ext cx="914400" cy="1481138"/>
            </a:xfrm>
            <a:prstGeom prst="straightConnector1">
              <a:avLst/>
            </a:prstGeom>
            <a:ln>
              <a:headEnd type="arrow"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24" idx="0"/>
            </p:cNvCxnSpPr>
            <p:nvPr/>
          </p:nvCxnSpPr>
          <p:spPr bwMode="auto">
            <a:xfrm flipH="1" flipV="1">
              <a:off x="10160000" y="4445000"/>
              <a:ext cx="970452" cy="1552026"/>
            </a:xfrm>
            <a:prstGeom prst="straightConnector1">
              <a:avLst/>
            </a:prstGeom>
            <a:ln>
              <a:headEnd type="arrow" w="med" len="med"/>
              <a:tailEnd type="arrow"/>
            </a:ln>
          </p:spPr>
          <p:style>
            <a:lnRef idx="2">
              <a:schemeClr val="dk1"/>
            </a:lnRef>
            <a:fillRef idx="0">
              <a:schemeClr val="dk1"/>
            </a:fillRef>
            <a:effectRef idx="1">
              <a:schemeClr val="dk1"/>
            </a:effectRef>
            <a:fontRef idx="minor">
              <a:schemeClr val="tx1"/>
            </a:fontRef>
          </p:style>
        </p:cxnSp>
        <p:sp>
          <p:nvSpPr>
            <p:cNvPr id="23" name="Explosion 1 22"/>
            <p:cNvSpPr/>
            <p:nvPr/>
          </p:nvSpPr>
          <p:spPr bwMode="auto">
            <a:xfrm>
              <a:off x="9779000" y="5816600"/>
              <a:ext cx="750888" cy="750888"/>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FF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spTree>
    <p:extLst>
      <p:ext uri="{BB962C8B-B14F-4D97-AF65-F5344CB8AC3E}">
        <p14:creationId xmlns:p14="http://schemas.microsoft.com/office/powerpoint/2010/main" val="4258608454"/>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Moving shards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a:t>M</a:t>
            </a:r>
            <a:r>
              <a:rPr lang="en-US" sz="4000" dirty="0" smtClean="0"/>
              <a:t>igrate </a:t>
            </a:r>
            <a:r>
              <a:rPr lang="en-US" sz="4000" dirty="0"/>
              <a:t>quorum</a:t>
            </a:r>
          </a:p>
          <a:p>
            <a:pPr marL="304800" lvl="1" indent="0">
              <a:buNone/>
            </a:pPr>
            <a:r>
              <a:rPr lang="en-US" sz="4000" i="1" dirty="0" smtClean="0"/>
              <a:t>Easy, completes at leisure. Hot shards remain hot!</a:t>
            </a:r>
            <a:endParaRPr lang="en-US" sz="4000" i="1" dirty="0"/>
          </a:p>
          <a:p>
            <a:pPr marL="0" indent="0">
              <a:buNone/>
            </a:pPr>
            <a:endParaRPr lang="en-US" sz="4000" dirty="0" smtClean="0"/>
          </a:p>
          <a:p>
            <a:pPr marL="520700" lvl="2" indent="0">
              <a:buNone/>
            </a:pPr>
            <a:r>
              <a:rPr lang="en-US" sz="3600" dirty="0" smtClean="0">
                <a:latin typeface="Andale Mono"/>
                <a:cs typeface="Andale Mono"/>
              </a:rPr>
              <a:t>A: {srv1</a:t>
            </a:r>
            <a:r>
              <a:rPr lang="en-US" sz="3600" dirty="0">
                <a:latin typeface="Andale Mono"/>
                <a:cs typeface="Andale Mono"/>
              </a:rPr>
              <a:t>, </a:t>
            </a:r>
            <a:r>
              <a:rPr lang="en-US" sz="3600" dirty="0" smtClean="0">
                <a:latin typeface="Andale Mono"/>
                <a:cs typeface="Andale Mono"/>
              </a:rPr>
              <a:t>srv2</a:t>
            </a:r>
            <a:r>
              <a:rPr lang="en-US" sz="3600" dirty="0">
                <a:latin typeface="Andale Mono"/>
                <a:cs typeface="Andale Mono"/>
              </a:rPr>
              <a:t>, </a:t>
            </a:r>
            <a:r>
              <a:rPr lang="en-US" sz="3600" dirty="0" smtClean="0">
                <a:latin typeface="Andale Mono"/>
                <a:cs typeface="Andale Mono"/>
              </a:rPr>
              <a:t>srv3</a:t>
            </a:r>
            <a:r>
              <a:rPr lang="en-US" sz="3600" dirty="0">
                <a:latin typeface="Andale Mono"/>
                <a:cs typeface="Andale Mono"/>
              </a:rPr>
              <a:t>}: </a:t>
            </a:r>
            <a:r>
              <a:rPr lang="en-US" sz="3600" dirty="0" smtClean="0">
                <a:latin typeface="Andale Mono"/>
                <a:cs typeface="Andale Mono"/>
              </a:rPr>
              <a:t>[</a:t>
            </a:r>
            <a:r>
              <a:rPr lang="en-US" sz="3600" dirty="0">
                <a:latin typeface="Andale Mono"/>
                <a:cs typeface="Andale Mono"/>
              </a:rPr>
              <a:t>0:“”, 0:”foo”</a:t>
            </a:r>
            <a:r>
              <a:rPr lang="en-US" sz="3600" dirty="0" smtClean="0">
                <a:latin typeface="Andale Mono"/>
                <a:cs typeface="Andale Mono"/>
              </a:rPr>
              <a:t>)</a:t>
            </a:r>
          </a:p>
          <a:p>
            <a:pPr marL="520700" lvl="2" indent="0">
              <a:buNone/>
            </a:pPr>
            <a:r>
              <a:rPr lang="en-US" sz="4000" dirty="0" smtClean="0">
                <a:latin typeface="Andale Mono"/>
                <a:cs typeface="Andale Mono"/>
              </a:rPr>
              <a:t>  =&gt;</a:t>
            </a:r>
            <a:endParaRPr lang="en-US" sz="4000" dirty="0">
              <a:latin typeface="Andale Mono"/>
              <a:cs typeface="Andale Mono"/>
            </a:endParaRPr>
          </a:p>
          <a:p>
            <a:pPr marL="520700" lvl="2" indent="0">
              <a:buNone/>
            </a:pPr>
            <a:r>
              <a:rPr lang="en-US" sz="3600" dirty="0" smtClean="0">
                <a:latin typeface="Andale Mono"/>
                <a:cs typeface="Andale Mono"/>
              </a:rPr>
              <a:t>A: {srv3, srv4, srv5}</a:t>
            </a:r>
            <a:r>
              <a:rPr lang="en-US" sz="3600" dirty="0">
                <a:latin typeface="Andale Mono"/>
                <a:cs typeface="Andale Mono"/>
              </a:rPr>
              <a:t>: [0:“”, 0:”foo”</a:t>
            </a:r>
            <a:r>
              <a:rPr lang="en-US" sz="3600" dirty="0" smtClean="0">
                <a:latin typeface="Andale Mono"/>
                <a:cs typeface="Andale Mono"/>
              </a:rPr>
              <a:t>)</a:t>
            </a:r>
            <a:endParaRPr lang="en-US" sz="3600" dirty="0">
              <a:latin typeface="Andale Mono"/>
              <a:cs typeface="Andale Mono"/>
            </a:endParaRPr>
          </a:p>
        </p:txBody>
      </p:sp>
    </p:spTree>
    <p:extLst>
      <p:ext uri="{BB962C8B-B14F-4D97-AF65-F5344CB8AC3E}">
        <p14:creationId xmlns:p14="http://schemas.microsoft.com/office/powerpoint/2010/main" val="57005008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290">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Migration: moving user data</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Split ownership in-place, migrate quorum</a:t>
            </a:r>
          </a:p>
          <a:p>
            <a:pPr marL="304800" lvl="1" indent="0">
              <a:buNone/>
            </a:pPr>
            <a:r>
              <a:rPr lang="en-US" sz="4000" i="1" dirty="0" smtClean="0"/>
              <a:t>Restrictive, but greatest availability!</a:t>
            </a:r>
          </a:p>
          <a:p>
            <a:pPr marL="520700" lvl="2" indent="0">
              <a:buNone/>
            </a:pPr>
            <a:endParaRPr lang="en-US" sz="3800" i="1" dirty="0" smtClean="0"/>
          </a:p>
          <a:p>
            <a:pPr marL="520700" lvl="2" indent="0">
              <a:buNone/>
            </a:pPr>
            <a:r>
              <a:rPr lang="en-US" sz="3600" dirty="0" smtClean="0">
                <a:latin typeface="Andale Mono"/>
                <a:cs typeface="Andale Mono"/>
              </a:rPr>
              <a:t>A: {srv1</a:t>
            </a:r>
            <a:r>
              <a:rPr lang="en-US" sz="3600" dirty="0">
                <a:latin typeface="Andale Mono"/>
                <a:cs typeface="Andale Mono"/>
              </a:rPr>
              <a:t>, </a:t>
            </a:r>
            <a:r>
              <a:rPr lang="en-US" sz="3600" dirty="0" smtClean="0">
                <a:latin typeface="Andale Mono"/>
                <a:cs typeface="Andale Mono"/>
              </a:rPr>
              <a:t>srv2</a:t>
            </a:r>
            <a:r>
              <a:rPr lang="en-US" sz="3600" dirty="0">
                <a:latin typeface="Andale Mono"/>
                <a:cs typeface="Andale Mono"/>
              </a:rPr>
              <a:t>, </a:t>
            </a:r>
            <a:r>
              <a:rPr lang="en-US" sz="3600" dirty="0" smtClean="0">
                <a:latin typeface="Andale Mono"/>
                <a:cs typeface="Andale Mono"/>
              </a:rPr>
              <a:t>srv3</a:t>
            </a:r>
            <a:r>
              <a:rPr lang="en-US" sz="3600" dirty="0">
                <a:latin typeface="Andale Mono"/>
                <a:cs typeface="Andale Mono"/>
              </a:rPr>
              <a:t>}: [0:“”, 0:∞</a:t>
            </a:r>
            <a:r>
              <a:rPr lang="en-US" sz="3600" dirty="0" smtClean="0">
                <a:latin typeface="Andale Mono"/>
                <a:cs typeface="Andale Mono"/>
              </a:rPr>
              <a:t>)</a:t>
            </a:r>
          </a:p>
          <a:p>
            <a:pPr marL="520700" lvl="2" indent="0">
              <a:buNone/>
            </a:pPr>
            <a:r>
              <a:rPr lang="en-US" sz="3600" dirty="0">
                <a:latin typeface="Andale Mono"/>
                <a:cs typeface="Andale Mono"/>
              </a:rPr>
              <a:t> </a:t>
            </a:r>
            <a:r>
              <a:rPr lang="en-US" sz="3600" dirty="0" smtClean="0">
                <a:latin typeface="Andale Mono"/>
                <a:cs typeface="Andale Mono"/>
              </a:rPr>
              <a:t>=&gt;</a:t>
            </a:r>
            <a:endParaRPr lang="en-US" sz="3600" dirty="0">
              <a:latin typeface="Andale Mono"/>
              <a:cs typeface="Andale Mono"/>
            </a:endParaRPr>
          </a:p>
          <a:p>
            <a:pPr marL="520700" lvl="2" indent="0">
              <a:buNone/>
            </a:pPr>
            <a:r>
              <a:rPr lang="en-US" sz="3600" dirty="0" smtClean="0">
                <a:latin typeface="Andale Mono"/>
                <a:cs typeface="Andale Mono"/>
              </a:rPr>
              <a:t>A: {srv1</a:t>
            </a:r>
            <a:r>
              <a:rPr lang="en-US" sz="3600" dirty="0">
                <a:latin typeface="Andale Mono"/>
                <a:cs typeface="Andale Mono"/>
              </a:rPr>
              <a:t>, </a:t>
            </a:r>
            <a:r>
              <a:rPr lang="en-US" sz="3600" dirty="0" smtClean="0">
                <a:latin typeface="Andale Mono"/>
                <a:cs typeface="Andale Mono"/>
              </a:rPr>
              <a:t>srv2</a:t>
            </a:r>
            <a:r>
              <a:rPr lang="en-US" sz="3600" dirty="0">
                <a:latin typeface="Andale Mono"/>
                <a:cs typeface="Andale Mono"/>
              </a:rPr>
              <a:t>, </a:t>
            </a:r>
            <a:r>
              <a:rPr lang="en-US" sz="3600" dirty="0" smtClean="0">
                <a:latin typeface="Andale Mono"/>
                <a:cs typeface="Andale Mono"/>
              </a:rPr>
              <a:t>srv3</a:t>
            </a:r>
            <a:r>
              <a:rPr lang="en-US" sz="3600" dirty="0">
                <a:latin typeface="Andale Mono"/>
                <a:cs typeface="Andale Mono"/>
              </a:rPr>
              <a:t>}: [0:“”, 0:”foo”) </a:t>
            </a:r>
            <a:r>
              <a:rPr lang="en-US" sz="3600" dirty="0" smtClean="0">
                <a:latin typeface="Andale Mono"/>
                <a:cs typeface="Andale Mono"/>
              </a:rPr>
              <a:t>B: {srv1, srv2, srv3}: [0:”foo”, 0:∞)</a:t>
            </a:r>
            <a:endParaRPr lang="en-US" sz="3600" dirty="0">
              <a:latin typeface="Andale Mono"/>
              <a:cs typeface="Andale Mono"/>
            </a:endParaRPr>
          </a:p>
          <a:p>
            <a:pPr marL="520700" lvl="2" indent="0">
              <a:buNone/>
            </a:pPr>
            <a:endParaRPr lang="en-US" sz="4000" dirty="0">
              <a:latin typeface="Andale Mono"/>
              <a:cs typeface="Andale Mono"/>
            </a:endParaRPr>
          </a:p>
        </p:txBody>
      </p:sp>
    </p:spTree>
    <p:extLst>
      <p:ext uri="{BB962C8B-B14F-4D97-AF65-F5344CB8AC3E}">
        <p14:creationId xmlns:p14="http://schemas.microsoft.com/office/powerpoint/2010/main" val="341384509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0">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290">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Migration: moving user data</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Move ownership to new/existing shard</a:t>
            </a:r>
          </a:p>
          <a:p>
            <a:pPr marL="233363" lvl="3" indent="0">
              <a:spcBef>
                <a:spcPts val="1700"/>
              </a:spcBef>
              <a:buClr>
                <a:srgbClr val="415995"/>
              </a:buClr>
              <a:buSzPct val="64000"/>
              <a:buNone/>
            </a:pPr>
            <a:r>
              <a:rPr lang="en-US" sz="4000" i="1" dirty="0" smtClean="0"/>
              <a:t>Complicated! Availability issues!</a:t>
            </a:r>
            <a:endParaRPr lang="en-US" sz="4000" i="1" dirty="0"/>
          </a:p>
          <a:p>
            <a:pPr marL="742950" indent="-742950">
              <a:buAutoNum type="arabicPeriod"/>
            </a:pPr>
            <a:endParaRPr lang="en-US" sz="4400" dirty="0" smtClean="0"/>
          </a:p>
          <a:p>
            <a:pPr marL="520700" lvl="2" indent="0">
              <a:buNone/>
            </a:pPr>
            <a:r>
              <a:rPr lang="en-US" sz="3600" dirty="0" smtClean="0">
                <a:latin typeface="Andale Mono"/>
                <a:cs typeface="Andale Mono"/>
              </a:rPr>
              <a:t>A: {srv1</a:t>
            </a:r>
            <a:r>
              <a:rPr lang="en-US" sz="3600" dirty="0">
                <a:latin typeface="Andale Mono"/>
                <a:cs typeface="Andale Mono"/>
              </a:rPr>
              <a:t>, </a:t>
            </a:r>
            <a:r>
              <a:rPr lang="en-US" sz="3600" dirty="0" smtClean="0">
                <a:latin typeface="Andale Mono"/>
                <a:cs typeface="Andale Mono"/>
              </a:rPr>
              <a:t>srv2</a:t>
            </a:r>
            <a:r>
              <a:rPr lang="en-US" sz="3600" dirty="0">
                <a:latin typeface="Andale Mono"/>
                <a:cs typeface="Andale Mono"/>
              </a:rPr>
              <a:t>, </a:t>
            </a:r>
            <a:r>
              <a:rPr lang="en-US" sz="3600" dirty="0" smtClean="0">
                <a:latin typeface="Andale Mono"/>
                <a:cs typeface="Andale Mono"/>
              </a:rPr>
              <a:t>srv3</a:t>
            </a:r>
            <a:r>
              <a:rPr lang="en-US" sz="3600" dirty="0">
                <a:latin typeface="Andale Mono"/>
                <a:cs typeface="Andale Mono"/>
              </a:rPr>
              <a:t>}: [0:“”, 0:∞</a:t>
            </a:r>
            <a:r>
              <a:rPr lang="en-US" sz="3600" dirty="0" smtClean="0">
                <a:latin typeface="Andale Mono"/>
                <a:cs typeface="Andale Mono"/>
              </a:rPr>
              <a:t>)</a:t>
            </a:r>
          </a:p>
          <a:p>
            <a:pPr marL="520700" lvl="2" indent="0">
              <a:buNone/>
            </a:pPr>
            <a:r>
              <a:rPr lang="en-US" sz="3600" dirty="0">
                <a:latin typeface="Andale Mono"/>
                <a:cs typeface="Andale Mono"/>
              </a:rPr>
              <a:t> </a:t>
            </a:r>
            <a:r>
              <a:rPr lang="en-US" sz="3600" dirty="0" smtClean="0">
                <a:latin typeface="Andale Mono"/>
                <a:cs typeface="Andale Mono"/>
              </a:rPr>
              <a:t>=&gt;</a:t>
            </a:r>
            <a:endParaRPr lang="en-US" sz="3600" dirty="0">
              <a:latin typeface="Andale Mono"/>
              <a:cs typeface="Andale Mono"/>
            </a:endParaRPr>
          </a:p>
          <a:p>
            <a:pPr marL="520700" lvl="2" indent="0">
              <a:buNone/>
            </a:pPr>
            <a:r>
              <a:rPr lang="en-US" sz="3600" dirty="0" smtClean="0">
                <a:latin typeface="Andale Mono"/>
                <a:cs typeface="Andale Mono"/>
              </a:rPr>
              <a:t>A: {srv1</a:t>
            </a:r>
            <a:r>
              <a:rPr lang="en-US" sz="3600" dirty="0">
                <a:latin typeface="Andale Mono"/>
                <a:cs typeface="Andale Mono"/>
              </a:rPr>
              <a:t>, </a:t>
            </a:r>
            <a:r>
              <a:rPr lang="en-US" sz="3600" dirty="0" smtClean="0">
                <a:latin typeface="Andale Mono"/>
                <a:cs typeface="Andale Mono"/>
              </a:rPr>
              <a:t>srv2</a:t>
            </a:r>
            <a:r>
              <a:rPr lang="en-US" sz="3600" dirty="0">
                <a:latin typeface="Andale Mono"/>
                <a:cs typeface="Andale Mono"/>
              </a:rPr>
              <a:t>, </a:t>
            </a:r>
            <a:r>
              <a:rPr lang="en-US" sz="3600" dirty="0" smtClean="0">
                <a:latin typeface="Andale Mono"/>
                <a:cs typeface="Andale Mono"/>
              </a:rPr>
              <a:t>srv3</a:t>
            </a:r>
            <a:r>
              <a:rPr lang="en-US" sz="3600" dirty="0">
                <a:latin typeface="Andale Mono"/>
                <a:cs typeface="Andale Mono"/>
              </a:rPr>
              <a:t>}: [0:“”, 0:”foo”) </a:t>
            </a:r>
            <a:r>
              <a:rPr lang="en-US" sz="3600" dirty="0" smtClean="0">
                <a:latin typeface="Andale Mono"/>
                <a:cs typeface="Andale Mono"/>
              </a:rPr>
              <a:t>B: {srv4, srv5, srv6}: [0:”foo”, 0:∞)</a:t>
            </a:r>
            <a:endParaRPr lang="en-US" sz="3600" dirty="0">
              <a:latin typeface="Andale Mono"/>
              <a:cs typeface="Andale Mono"/>
            </a:endParaRPr>
          </a:p>
          <a:p>
            <a:pPr marL="520700" lvl="2" indent="0">
              <a:buNone/>
            </a:pPr>
            <a:endParaRPr lang="en-US" sz="4000" dirty="0">
              <a:latin typeface="Andale Mono"/>
              <a:cs typeface="Andale Mono"/>
            </a:endParaRPr>
          </a:p>
        </p:txBody>
      </p:sp>
    </p:spTree>
    <p:extLst>
      <p:ext uri="{BB962C8B-B14F-4D97-AF65-F5344CB8AC3E}">
        <p14:creationId xmlns:p14="http://schemas.microsoft.com/office/powerpoint/2010/main" val="701502698"/>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290">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90">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a:t>C</a:t>
            </a:r>
            <a:r>
              <a:rPr lang="en-US" dirty="0" smtClean="0"/>
              <a:t>ross-shard behavior</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3600" i="1" dirty="0" smtClean="0"/>
              <a:t>Hierarchical </a:t>
            </a:r>
            <a:r>
              <a:rPr lang="en-US" sz="3600" i="1" dirty="0" err="1" smtClean="0"/>
              <a:t>Paxos</a:t>
            </a:r>
            <a:r>
              <a:rPr lang="en-US" sz="3600" dirty="0"/>
              <a:t> </a:t>
            </a:r>
            <a:r>
              <a:rPr lang="en-US" sz="3600" dirty="0" smtClean="0"/>
              <a:t>(strong)</a:t>
            </a:r>
            <a:endParaRPr lang="en-US" sz="3600" dirty="0" smtClean="0"/>
          </a:p>
          <a:p>
            <a:pPr marL="0" indent="0">
              <a:buNone/>
            </a:pPr>
            <a:r>
              <a:rPr lang="en-US" sz="3600" i="1" dirty="0" smtClean="0"/>
              <a:t>RAMP</a:t>
            </a:r>
            <a:r>
              <a:rPr lang="en-US" sz="3600" dirty="0" smtClean="0"/>
              <a:t> </a:t>
            </a:r>
            <a:r>
              <a:rPr lang="en-US" sz="3600" dirty="0" smtClean="0"/>
              <a:t>transactions (weak)</a:t>
            </a:r>
          </a:p>
          <a:p>
            <a:pPr marL="0" indent="0">
              <a:buNone/>
            </a:pPr>
            <a:endParaRPr lang="en-US" sz="3600" dirty="0" smtClean="0"/>
          </a:p>
          <a:p>
            <a:pPr marL="0" indent="0">
              <a:buNone/>
            </a:pPr>
            <a:r>
              <a:rPr lang="en-US" sz="3600" i="1" dirty="0" smtClean="0"/>
              <a:t>CRDTs</a:t>
            </a:r>
            <a:r>
              <a:rPr lang="en-US" sz="3600" dirty="0" smtClean="0"/>
              <a:t>: commutative/convergent replicated data types</a:t>
            </a:r>
          </a:p>
          <a:p>
            <a:pPr lvl="1"/>
            <a:r>
              <a:rPr lang="en-US" sz="3600" dirty="0" smtClean="0"/>
              <a:t>Simplest e</a:t>
            </a:r>
            <a:r>
              <a:rPr lang="en-US" sz="3600" dirty="0" smtClean="0"/>
              <a:t>xample: distributed counters</a:t>
            </a:r>
          </a:p>
          <a:p>
            <a:pPr lvl="1"/>
            <a:r>
              <a:rPr lang="en-US" sz="3600" dirty="0" smtClean="0"/>
              <a:t>Mirrored between shards</a:t>
            </a:r>
            <a:endParaRPr lang="en-US" sz="3600" dirty="0" smtClean="0"/>
          </a:p>
          <a:p>
            <a:pPr lvl="1"/>
            <a:r>
              <a:rPr lang="en-US" sz="3600" dirty="0" smtClean="0"/>
              <a:t>Sets, graphs, etc. possible but restricted</a:t>
            </a:r>
            <a:r>
              <a:rPr lang="en-US" sz="3600" dirty="0" smtClean="0"/>
              <a:t>.</a:t>
            </a:r>
          </a:p>
        </p:txBody>
      </p:sp>
    </p:spTree>
    <p:extLst>
      <p:ext uri="{BB962C8B-B14F-4D97-AF65-F5344CB8AC3E}">
        <p14:creationId xmlns:p14="http://schemas.microsoft.com/office/powerpoint/2010/main" val="1872350454"/>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787400" y="1943100"/>
            <a:ext cx="11430000" cy="3784600"/>
          </a:xfrm>
          <a:ln/>
        </p:spPr>
        <p:txBody>
          <a:bodyPr/>
          <a:lstStyle/>
          <a:p>
            <a:r>
              <a:rPr lang="en-US" dirty="0" smtClean="0"/>
              <a:t>Exploring Apollo at FB</a:t>
            </a:r>
            <a:endParaRPr lang="en-US" dirty="0">
              <a:solidFill>
                <a:srgbClr val="AFBEE3"/>
              </a:solidFill>
            </a:endParaRPr>
          </a:p>
        </p:txBody>
      </p:sp>
    </p:spTree>
    <p:extLst>
      <p:ext uri="{BB962C8B-B14F-4D97-AF65-F5344CB8AC3E}">
        <p14:creationId xmlns:p14="http://schemas.microsoft.com/office/powerpoint/2010/main" val="2047800874"/>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Reliable in-memory DB</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Raft WAL, </a:t>
            </a:r>
            <a:r>
              <a:rPr lang="en-US" sz="4000" dirty="0" err="1" smtClean="0"/>
              <a:t>RocksDB</a:t>
            </a:r>
            <a:r>
              <a:rPr lang="en-US" sz="4000" dirty="0" smtClean="0"/>
              <a:t> on Linux </a:t>
            </a:r>
            <a:r>
              <a:rPr lang="en-US" sz="4000" i="1" dirty="0" err="1" smtClean="0"/>
              <a:t>tmpfs</a:t>
            </a:r>
            <a:endParaRPr lang="en-US" sz="4000" i="1" dirty="0" smtClean="0"/>
          </a:p>
          <a:p>
            <a:pPr marL="0" indent="0">
              <a:buNone/>
            </a:pPr>
            <a:endParaRPr lang="en-US" sz="4000" i="1" dirty="0" smtClean="0"/>
          </a:p>
          <a:p>
            <a:pPr marL="39688" indent="0">
              <a:buNone/>
            </a:pPr>
            <a:r>
              <a:rPr lang="en-US" sz="4000" dirty="0" smtClean="0"/>
              <a:t>Raft protocol originally developed for this case (Stanford </a:t>
            </a:r>
            <a:r>
              <a:rPr lang="en-US" sz="4000" dirty="0" err="1" smtClean="0"/>
              <a:t>RAMCloud</a:t>
            </a:r>
            <a:r>
              <a:rPr lang="en-US" sz="4000" dirty="0" smtClean="0"/>
              <a:t>)</a:t>
            </a:r>
          </a:p>
        </p:txBody>
      </p:sp>
    </p:spTree>
    <p:extLst>
      <p:ext uri="{BB962C8B-B14F-4D97-AF65-F5344CB8AC3E}">
        <p14:creationId xmlns:p14="http://schemas.microsoft.com/office/powerpoint/2010/main" val="3054862971"/>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Reliable in-memory DB</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Replace some </a:t>
            </a:r>
            <a:r>
              <a:rPr lang="en-US" sz="4000" dirty="0" err="1" smtClean="0"/>
              <a:t>memcache</a:t>
            </a:r>
            <a:r>
              <a:rPr lang="en-US" sz="4000" dirty="0" smtClean="0"/>
              <a:t>(d) </a:t>
            </a:r>
            <a:r>
              <a:rPr lang="en-US" sz="4000" dirty="0" err="1" smtClean="0"/>
              <a:t>usecases</a:t>
            </a:r>
            <a:endParaRPr lang="en-US" sz="4000" dirty="0" smtClean="0"/>
          </a:p>
          <a:p>
            <a:pPr marL="0" indent="0">
              <a:buNone/>
            </a:pPr>
            <a:r>
              <a:rPr lang="en-US" sz="4000" dirty="0" smtClean="0"/>
              <a:t>Atomic transaction support</a:t>
            </a:r>
          </a:p>
          <a:p>
            <a:pPr marL="0" indent="0">
              <a:buNone/>
            </a:pPr>
            <a:r>
              <a:rPr lang="en-US" sz="4000" dirty="0" smtClean="0"/>
              <a:t>TACO: in-memory TAO (Facebook graph DB system)</a:t>
            </a:r>
          </a:p>
          <a:p>
            <a:pPr lvl="2"/>
            <a:r>
              <a:rPr lang="en-US" sz="3800" dirty="0" smtClean="0"/>
              <a:t>Much higher write throughput</a:t>
            </a:r>
          </a:p>
          <a:p>
            <a:pPr lvl="2"/>
            <a:r>
              <a:rPr lang="en-US" sz="3800" dirty="0" smtClean="0"/>
              <a:t>1-30 day retention vs. indefinite retention</a:t>
            </a:r>
          </a:p>
        </p:txBody>
      </p:sp>
    </p:spTree>
    <p:extLst>
      <p:ext uri="{BB962C8B-B14F-4D97-AF65-F5344CB8AC3E}">
        <p14:creationId xmlns:p14="http://schemas.microsoft.com/office/powerpoint/2010/main" val="2278127947"/>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Reliable queues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0">
              <a:buNone/>
            </a:pPr>
            <a:r>
              <a:rPr lang="en-US" sz="4000" dirty="0" smtClean="0"/>
              <a:t>Outgoing Facebook messages for mobile (</a:t>
            </a:r>
            <a:r>
              <a:rPr lang="en-US" sz="4000" dirty="0" err="1" smtClean="0"/>
              <a:t>iOS</a:t>
            </a:r>
            <a:r>
              <a:rPr lang="en-US" sz="4000" dirty="0" smtClean="0"/>
              <a:t>, Android) and carriers (SMS)</a:t>
            </a:r>
          </a:p>
          <a:p>
            <a:pPr lvl="2"/>
            <a:r>
              <a:rPr lang="en-US" sz="3800" dirty="0" smtClean="0"/>
              <a:t>Resident size small</a:t>
            </a:r>
          </a:p>
          <a:p>
            <a:pPr lvl="2"/>
            <a:r>
              <a:rPr lang="en-US" sz="3800" dirty="0" smtClean="0"/>
              <a:t>High throughput</a:t>
            </a:r>
          </a:p>
          <a:p>
            <a:pPr lvl="2"/>
            <a:r>
              <a:rPr lang="en-US" sz="3800" dirty="0" smtClean="0"/>
              <a:t>Requires 10-100s of GB backup in case of drain problems</a:t>
            </a:r>
          </a:p>
          <a:p>
            <a:pPr marL="0" indent="0">
              <a:buNone/>
            </a:pPr>
            <a:r>
              <a:rPr lang="en-US" sz="4000" dirty="0"/>
              <a:t>User graph data migrations and operations</a:t>
            </a:r>
          </a:p>
          <a:p>
            <a:pPr lvl="2"/>
            <a:endParaRPr lang="en-US" sz="3800" dirty="0" smtClean="0"/>
          </a:p>
        </p:txBody>
      </p:sp>
    </p:spTree>
    <p:extLst>
      <p:ext uri="{BB962C8B-B14F-4D97-AF65-F5344CB8AC3E}">
        <p14:creationId xmlns:p14="http://schemas.microsoft.com/office/powerpoint/2010/main" val="4104077451"/>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bwMode="auto">
          <a:xfrm>
            <a:off x="2616200" y="254000"/>
            <a:ext cx="7696200" cy="7696200"/>
          </a:xfrm>
          <a:prstGeom prst="ellipse">
            <a:avLst/>
          </a:prstGeom>
          <a:ln>
            <a:headEnd type="arrow"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dirty="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289" name="Rectangle 1"/>
          <p:cNvSpPr>
            <a:spLocks noGrp="1" noChangeArrowheads="1"/>
          </p:cNvSpPr>
          <p:nvPr>
            <p:ph type="title"/>
          </p:nvPr>
        </p:nvSpPr>
        <p:spPr>
          <a:ln/>
        </p:spPr>
        <p:txBody>
          <a:bodyPr/>
          <a:lstStyle/>
          <a:p>
            <a:r>
              <a:rPr lang="en-US" dirty="0" smtClean="0"/>
              <a:t>Replication at Facebook</a:t>
            </a:r>
            <a:endParaRPr lang="en-US" dirty="0"/>
          </a:p>
        </p:txBody>
      </p:sp>
      <p:grpSp>
        <p:nvGrpSpPr>
          <p:cNvPr id="27" name="Group 26"/>
          <p:cNvGrpSpPr/>
          <p:nvPr/>
        </p:nvGrpSpPr>
        <p:grpSpPr>
          <a:xfrm>
            <a:off x="482600" y="1778000"/>
            <a:ext cx="3200400" cy="2259687"/>
            <a:chOff x="482600" y="1778000"/>
            <a:chExt cx="3200400" cy="2259687"/>
          </a:xfrm>
        </p:grpSpPr>
        <p:pic>
          <p:nvPicPr>
            <p:cNvPr id="3" name="Picture 2"/>
            <p:cNvPicPr>
              <a:picLocks noChangeAspect="1"/>
            </p:cNvPicPr>
            <p:nvPr/>
          </p:nvPicPr>
          <p:blipFill>
            <a:blip r:embed="rId3"/>
            <a:stretch>
              <a:fillRect/>
            </a:stretch>
          </p:blipFill>
          <p:spPr>
            <a:xfrm>
              <a:off x="787400" y="1778000"/>
              <a:ext cx="2590800" cy="1730573"/>
            </a:xfrm>
            <a:prstGeom prst="rect">
              <a:avLst/>
            </a:prstGeom>
          </p:spPr>
        </p:pic>
        <p:sp>
          <p:nvSpPr>
            <p:cNvPr id="4" name="TextBox 3"/>
            <p:cNvSpPr txBox="1"/>
            <p:nvPr/>
          </p:nvSpPr>
          <p:spPr>
            <a:xfrm>
              <a:off x="482600" y="3606800"/>
              <a:ext cx="3200400" cy="430887"/>
            </a:xfrm>
            <a:prstGeom prst="rect">
              <a:avLst/>
            </a:prstGeom>
            <a:noFill/>
          </p:spPr>
          <p:txBody>
            <a:bodyPr wrap="square" rtlCol="0">
              <a:spAutoFit/>
            </a:bodyPr>
            <a:lstStyle/>
            <a:p>
              <a:pPr algn="ctr"/>
              <a:r>
                <a:rPr lang="en-US" sz="2400" dirty="0" smtClean="0"/>
                <a:t>Prineville, OR USA</a:t>
              </a:r>
              <a:endParaRPr lang="en-US" sz="2400" dirty="0"/>
            </a:p>
          </p:txBody>
        </p:sp>
      </p:grpSp>
      <p:cxnSp>
        <p:nvCxnSpPr>
          <p:cNvPr id="18" name="Straight Arrow Connector 17"/>
          <p:cNvCxnSpPr>
            <a:stCxn id="5" idx="0"/>
          </p:cNvCxnSpPr>
          <p:nvPr/>
        </p:nvCxnSpPr>
        <p:spPr bwMode="auto">
          <a:xfrm flipV="1">
            <a:off x="1768544" y="4140200"/>
            <a:ext cx="314256" cy="1295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nvGrpSpPr>
          <p:cNvPr id="30" name="Group 29"/>
          <p:cNvGrpSpPr/>
          <p:nvPr/>
        </p:nvGrpSpPr>
        <p:grpSpPr>
          <a:xfrm>
            <a:off x="8788400" y="1701800"/>
            <a:ext cx="2667000" cy="2335887"/>
            <a:chOff x="9436100" y="1701800"/>
            <a:chExt cx="2667000" cy="2335887"/>
          </a:xfrm>
        </p:grpSpPr>
        <p:pic>
          <p:nvPicPr>
            <p:cNvPr id="7" name="Picture 6"/>
            <p:cNvPicPr>
              <a:picLocks noChangeAspect="1"/>
            </p:cNvPicPr>
            <p:nvPr/>
          </p:nvPicPr>
          <p:blipFill>
            <a:blip r:embed="rId4"/>
            <a:stretch>
              <a:fillRect/>
            </a:stretch>
          </p:blipFill>
          <p:spPr>
            <a:xfrm>
              <a:off x="9436100" y="1701800"/>
              <a:ext cx="2667000" cy="1778000"/>
            </a:xfrm>
            <a:prstGeom prst="rect">
              <a:avLst/>
            </a:prstGeom>
          </p:spPr>
        </p:pic>
        <p:sp>
          <p:nvSpPr>
            <p:cNvPr id="25" name="TextBox 24"/>
            <p:cNvSpPr txBox="1"/>
            <p:nvPr/>
          </p:nvSpPr>
          <p:spPr>
            <a:xfrm>
              <a:off x="9436100" y="3606800"/>
              <a:ext cx="2667000" cy="430887"/>
            </a:xfrm>
            <a:prstGeom prst="rect">
              <a:avLst/>
            </a:prstGeom>
            <a:noFill/>
          </p:spPr>
          <p:txBody>
            <a:bodyPr wrap="square" rtlCol="0">
              <a:spAutoFit/>
            </a:bodyPr>
            <a:lstStyle/>
            <a:p>
              <a:pPr algn="ctr"/>
              <a:r>
                <a:rPr lang="en-US" sz="2400" dirty="0" err="1" smtClean="0"/>
                <a:t>Luleå</a:t>
              </a:r>
              <a:r>
                <a:rPr lang="en-US" sz="2400" dirty="0" smtClean="0"/>
                <a:t>, Sweden</a:t>
              </a:r>
              <a:endParaRPr lang="en-US" sz="2400" dirty="0"/>
            </a:p>
          </p:txBody>
        </p:sp>
      </p:grpSp>
      <p:grpSp>
        <p:nvGrpSpPr>
          <p:cNvPr id="28" name="Group 27"/>
          <p:cNvGrpSpPr/>
          <p:nvPr/>
        </p:nvGrpSpPr>
        <p:grpSpPr>
          <a:xfrm>
            <a:off x="8636000" y="4978400"/>
            <a:ext cx="2990490" cy="2564487"/>
            <a:chOff x="4978400" y="4826000"/>
            <a:chExt cx="2990490" cy="2564487"/>
          </a:xfrm>
        </p:grpSpPr>
        <p:pic>
          <p:nvPicPr>
            <p:cNvPr id="26" name="Picture 25"/>
            <p:cNvPicPr>
              <a:picLocks noChangeAspect="1"/>
            </p:cNvPicPr>
            <p:nvPr/>
          </p:nvPicPr>
          <p:blipFill>
            <a:blip r:embed="rId5"/>
            <a:stretch>
              <a:fillRect/>
            </a:stretch>
          </p:blipFill>
          <p:spPr>
            <a:xfrm>
              <a:off x="4978400" y="4826000"/>
              <a:ext cx="2990490" cy="1981200"/>
            </a:xfrm>
            <a:prstGeom prst="rect">
              <a:avLst/>
            </a:prstGeom>
          </p:spPr>
        </p:pic>
        <p:sp>
          <p:nvSpPr>
            <p:cNvPr id="29" name="TextBox 28"/>
            <p:cNvSpPr txBox="1"/>
            <p:nvPr/>
          </p:nvSpPr>
          <p:spPr>
            <a:xfrm>
              <a:off x="5025845" y="6959600"/>
              <a:ext cx="2895600" cy="430887"/>
            </a:xfrm>
            <a:prstGeom prst="rect">
              <a:avLst/>
            </a:prstGeom>
            <a:noFill/>
          </p:spPr>
          <p:txBody>
            <a:bodyPr wrap="square" rtlCol="0">
              <a:spAutoFit/>
            </a:bodyPr>
            <a:lstStyle/>
            <a:p>
              <a:r>
                <a:rPr lang="en-US" sz="2400" dirty="0" smtClean="0"/>
                <a:t>Forest City, NC USA</a:t>
              </a:r>
              <a:endParaRPr lang="en-US" sz="2400" dirty="0"/>
            </a:p>
          </p:txBody>
        </p:sp>
      </p:grpSp>
      <p:grpSp>
        <p:nvGrpSpPr>
          <p:cNvPr id="9" name="Group 8"/>
          <p:cNvGrpSpPr/>
          <p:nvPr/>
        </p:nvGrpSpPr>
        <p:grpSpPr>
          <a:xfrm>
            <a:off x="482600" y="5435600"/>
            <a:ext cx="2571888" cy="2412087"/>
            <a:chOff x="482600" y="5435600"/>
            <a:chExt cx="2571888" cy="2412087"/>
          </a:xfrm>
        </p:grpSpPr>
        <p:pic>
          <p:nvPicPr>
            <p:cNvPr id="5" name="Picture 4" descr="j0178677.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2600" y="5435600"/>
              <a:ext cx="2571888" cy="1714592"/>
            </a:xfrm>
            <a:prstGeom prst="rect">
              <a:avLst/>
            </a:prstGeom>
          </p:spPr>
        </p:pic>
        <p:sp>
          <p:nvSpPr>
            <p:cNvPr id="12288" name="TextBox 12287"/>
            <p:cNvSpPr txBox="1"/>
            <p:nvPr/>
          </p:nvSpPr>
          <p:spPr>
            <a:xfrm>
              <a:off x="1387544" y="7416800"/>
              <a:ext cx="762000" cy="430887"/>
            </a:xfrm>
            <a:prstGeom prst="rect">
              <a:avLst/>
            </a:prstGeom>
            <a:noFill/>
          </p:spPr>
          <p:txBody>
            <a:bodyPr wrap="square" rtlCol="0">
              <a:spAutoFit/>
            </a:bodyPr>
            <a:lstStyle/>
            <a:p>
              <a:r>
                <a:rPr lang="en-US" sz="2400" dirty="0" smtClean="0"/>
                <a:t>You</a:t>
              </a:r>
              <a:endParaRPr lang="en-US" sz="2400" dirty="0"/>
            </a:p>
          </p:txBody>
        </p:sp>
      </p:grpSp>
      <p:grpSp>
        <p:nvGrpSpPr>
          <p:cNvPr id="8" name="Group 7"/>
          <p:cNvGrpSpPr/>
          <p:nvPr/>
        </p:nvGrpSpPr>
        <p:grpSpPr>
          <a:xfrm>
            <a:off x="3987800" y="2006600"/>
            <a:ext cx="4648200" cy="5334000"/>
            <a:chOff x="3987800" y="2006600"/>
            <a:chExt cx="4648200" cy="5334000"/>
          </a:xfrm>
        </p:grpSpPr>
        <p:sp>
          <p:nvSpPr>
            <p:cNvPr id="34" name="Can 33"/>
            <p:cNvSpPr/>
            <p:nvPr/>
          </p:nvSpPr>
          <p:spPr bwMode="auto">
            <a:xfrm>
              <a:off x="4292600" y="26924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2" name="Can 31"/>
            <p:cNvSpPr/>
            <p:nvPr/>
          </p:nvSpPr>
          <p:spPr bwMode="auto">
            <a:xfrm>
              <a:off x="4140200" y="29210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291" name="Can 12290"/>
            <p:cNvSpPr/>
            <p:nvPr/>
          </p:nvSpPr>
          <p:spPr bwMode="auto">
            <a:xfrm>
              <a:off x="3987800" y="31496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6" name="Can 35"/>
            <p:cNvSpPr/>
            <p:nvPr/>
          </p:nvSpPr>
          <p:spPr bwMode="auto">
            <a:xfrm>
              <a:off x="7950200" y="20066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7" name="Can 36"/>
            <p:cNvSpPr/>
            <p:nvPr/>
          </p:nvSpPr>
          <p:spPr bwMode="auto">
            <a:xfrm>
              <a:off x="7721600" y="63500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cxnSp>
        <p:nvCxnSpPr>
          <p:cNvPr id="40" name="Straight Arrow Connector 39"/>
          <p:cNvCxnSpPr>
            <a:stCxn id="3" idx="3"/>
          </p:cNvCxnSpPr>
          <p:nvPr/>
        </p:nvCxnSpPr>
        <p:spPr bwMode="auto">
          <a:xfrm>
            <a:off x="3378200" y="2643287"/>
            <a:ext cx="762000" cy="96351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3" name="Straight Arrow Connector 42"/>
          <p:cNvCxnSpPr/>
          <p:nvPr/>
        </p:nvCxnSpPr>
        <p:spPr bwMode="auto">
          <a:xfrm flipV="1">
            <a:off x="4368800" y="2540000"/>
            <a:ext cx="3962400" cy="1093888"/>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Straight Arrow Connector 45"/>
          <p:cNvCxnSpPr/>
          <p:nvPr/>
        </p:nvCxnSpPr>
        <p:spPr bwMode="auto">
          <a:xfrm>
            <a:off x="4292600" y="3759200"/>
            <a:ext cx="3810000" cy="3200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6" name="TextBox 5"/>
          <p:cNvSpPr txBox="1"/>
          <p:nvPr/>
        </p:nvSpPr>
        <p:spPr>
          <a:xfrm>
            <a:off x="2921000" y="4368800"/>
            <a:ext cx="2667000" cy="3462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dirty="0" smtClean="0"/>
              <a:t>Storage replica (master)</a:t>
            </a:r>
            <a:endParaRPr lang="en-US" dirty="0"/>
          </a:p>
        </p:txBody>
      </p:sp>
      <p:sp>
        <p:nvSpPr>
          <p:cNvPr id="31" name="TextBox 30"/>
          <p:cNvSpPr txBox="1"/>
          <p:nvPr/>
        </p:nvSpPr>
        <p:spPr>
          <a:xfrm>
            <a:off x="7188200" y="1549401"/>
            <a:ext cx="2438400" cy="3462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dirty="0" smtClean="0"/>
              <a:t>Storage replica (slave)</a:t>
            </a:r>
            <a:endParaRPr lang="en-US" dirty="0"/>
          </a:p>
        </p:txBody>
      </p:sp>
      <p:sp>
        <p:nvSpPr>
          <p:cNvPr id="33" name="TextBox 32"/>
          <p:cNvSpPr txBox="1"/>
          <p:nvPr/>
        </p:nvSpPr>
        <p:spPr>
          <a:xfrm>
            <a:off x="6807200" y="5892800"/>
            <a:ext cx="2438400" cy="34624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dirty="0" smtClean="0"/>
              <a:t>Storage replica (slave)</a:t>
            </a:r>
            <a:endParaRPr lang="en-US" dirty="0"/>
          </a:p>
        </p:txBody>
      </p:sp>
    </p:spTree>
    <p:extLst>
      <p:ext uri="{BB962C8B-B14F-4D97-AF65-F5344CB8AC3E}">
        <p14:creationId xmlns:p14="http://schemas.microsoft.com/office/powerpoint/2010/main" val="2070756457"/>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1" grpId="0" animBg="1"/>
      <p:bldP spid="3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Faster analytics</a:t>
            </a:r>
            <a:endParaRPr lang="en-US" dirty="0"/>
          </a:p>
        </p:txBody>
      </p:sp>
      <p:sp>
        <p:nvSpPr>
          <p:cNvPr id="12290" name="Rectangle 2"/>
          <p:cNvSpPr>
            <a:spLocks noGrp="1" noChangeArrowheads="1"/>
          </p:cNvSpPr>
          <p:nvPr>
            <p:ph type="body" idx="1"/>
          </p:nvPr>
        </p:nvSpPr>
        <p:spPr>
          <a:xfrm>
            <a:off x="787400" y="1612900"/>
            <a:ext cx="11658600" cy="5981700"/>
          </a:xfrm>
          <a:ln/>
        </p:spPr>
        <p:txBody>
          <a:bodyPr/>
          <a:lstStyle/>
          <a:p>
            <a:pPr marL="0" indent="-23812">
              <a:buNone/>
            </a:pPr>
            <a:r>
              <a:rPr lang="en-US" sz="4000" dirty="0" smtClean="0"/>
              <a:t>Offline processing of graph data</a:t>
            </a:r>
          </a:p>
          <a:p>
            <a:pPr marL="812800" lvl="1" indent="-571500"/>
            <a:r>
              <a:rPr lang="en-US" sz="4000" dirty="0" smtClean="0"/>
              <a:t>Bucketing</a:t>
            </a:r>
          </a:p>
          <a:p>
            <a:pPr marL="812800" lvl="1" indent="-571500"/>
            <a:r>
              <a:rPr lang="en-US" sz="4000" dirty="0" smtClean="0"/>
              <a:t>Transformations</a:t>
            </a:r>
          </a:p>
          <a:p>
            <a:pPr marL="0" indent="-23812">
              <a:buNone/>
            </a:pPr>
            <a:r>
              <a:rPr lang="en-US" sz="4000" dirty="0" smtClean="0"/>
              <a:t>High-throughput page/click analytics</a:t>
            </a:r>
          </a:p>
          <a:p>
            <a:pPr marL="812800" lvl="1" indent="-571500"/>
            <a:r>
              <a:rPr lang="en-US" sz="4000" dirty="0" smtClean="0"/>
              <a:t>Often queue-like</a:t>
            </a:r>
          </a:p>
          <a:p>
            <a:pPr marL="812800" lvl="1" indent="-571500"/>
            <a:r>
              <a:rPr lang="en-US" sz="4000" dirty="0" smtClean="0"/>
              <a:t>Bucket based on time</a:t>
            </a:r>
          </a:p>
        </p:txBody>
      </p:sp>
    </p:spTree>
    <p:extLst>
      <p:ext uri="{BB962C8B-B14F-4D97-AF65-F5344CB8AC3E}">
        <p14:creationId xmlns:p14="http://schemas.microsoft.com/office/powerpoint/2010/main" val="1827936366"/>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idx="1"/>
          </p:nvPr>
        </p:nvSpPr>
        <p:spPr>
          <a:xfrm>
            <a:off x="787400" y="2844800"/>
            <a:ext cx="11417300" cy="1828800"/>
          </a:xfrm>
          <a:ln/>
        </p:spPr>
        <p:txBody>
          <a:bodyPr/>
          <a:lstStyle/>
          <a:p>
            <a:r>
              <a:rPr lang="en-US" sz="5400" dirty="0" smtClean="0">
                <a:solidFill>
                  <a:schemeClr val="tx1"/>
                </a:solidFill>
              </a:rPr>
              <a:t>Questions?</a:t>
            </a:r>
          </a:p>
          <a:p>
            <a:endParaRPr lang="en-US" sz="5400" dirty="0" smtClean="0"/>
          </a:p>
          <a:p>
            <a:r>
              <a:rPr lang="en-US" sz="5400" dirty="0" err="1" smtClean="0"/>
              <a:t>jhj@fb.com</a:t>
            </a:r>
            <a:endParaRPr lang="en-US" sz="5400" dirty="0"/>
          </a:p>
        </p:txBody>
      </p:sp>
    </p:spTree>
    <p:extLst>
      <p:ext uri="{BB962C8B-B14F-4D97-AF65-F5344CB8AC3E}">
        <p14:creationId xmlns:p14="http://schemas.microsoft.com/office/powerpoint/2010/main" val="2473769921"/>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xmlns:p14="http://schemas.microsoft.com/office/powerpoint/2010/main" spd="slow">
    <p:fade thruBlk="1"/>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Replication </a:t>
            </a:r>
            <a:r>
              <a:rPr lang="en-US" dirty="0"/>
              <a:t>at Facebook</a:t>
            </a:r>
          </a:p>
        </p:txBody>
      </p:sp>
      <p:sp>
        <p:nvSpPr>
          <p:cNvPr id="12290" name="Rectangle 2"/>
          <p:cNvSpPr>
            <a:spLocks noGrp="1" noChangeArrowheads="1"/>
          </p:cNvSpPr>
          <p:nvPr>
            <p:ph type="body" idx="1"/>
          </p:nvPr>
        </p:nvSpPr>
        <p:spPr>
          <a:xfrm>
            <a:off x="787400" y="1612900"/>
            <a:ext cx="11734800" cy="5651500"/>
          </a:xfrm>
          <a:ln/>
        </p:spPr>
        <p:txBody>
          <a:bodyPr/>
          <a:lstStyle/>
          <a:p>
            <a:pPr marL="241300" lvl="1" indent="0">
              <a:buNone/>
            </a:pPr>
            <a:r>
              <a:rPr lang="en-US" sz="4000" dirty="0" smtClean="0"/>
              <a:t>Read-after-write semantics (desired)</a:t>
            </a:r>
          </a:p>
          <a:p>
            <a:pPr marL="241300" lvl="1" indent="0">
              <a:buNone/>
            </a:pPr>
            <a:r>
              <a:rPr lang="en-US" sz="3800" dirty="0" smtClean="0"/>
              <a:t>Write through a single master</a:t>
            </a:r>
          </a:p>
          <a:p>
            <a:pPr lvl="4"/>
            <a:r>
              <a:rPr lang="en-US" sz="3400" dirty="0" smtClean="0"/>
              <a:t>Sticky except for failure</a:t>
            </a:r>
          </a:p>
          <a:p>
            <a:pPr lvl="4"/>
            <a:r>
              <a:rPr lang="en-US" sz="3400" dirty="0" smtClean="0"/>
              <a:t>Replicas duplicate data</a:t>
            </a:r>
          </a:p>
          <a:p>
            <a:pPr lvl="4"/>
            <a:r>
              <a:rPr lang="en-US" sz="3400" dirty="0" smtClean="0"/>
              <a:t>Few conflicting writes (except for failure)</a:t>
            </a:r>
          </a:p>
          <a:p>
            <a:pPr marL="319087" lvl="1" indent="0">
              <a:buNone/>
            </a:pPr>
            <a:r>
              <a:rPr lang="en-US" sz="3800" dirty="0" smtClean="0"/>
              <a:t>Limited transaction support, but</a:t>
            </a:r>
          </a:p>
          <a:p>
            <a:pPr marL="319087" lvl="1" indent="0">
              <a:buNone/>
            </a:pPr>
            <a:r>
              <a:rPr lang="en-US" sz="3800" dirty="0" smtClean="0"/>
              <a:t>(ideally) atomic updates within a shard</a:t>
            </a:r>
          </a:p>
        </p:txBody>
      </p:sp>
    </p:spTree>
    <p:extLst>
      <p:ext uri="{BB962C8B-B14F-4D97-AF65-F5344CB8AC3E}">
        <p14:creationId xmlns:p14="http://schemas.microsoft.com/office/powerpoint/2010/main" val="184808509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2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What we like</a:t>
            </a:r>
            <a:endParaRPr lang="en-US" dirty="0"/>
          </a:p>
        </p:txBody>
      </p:sp>
      <p:sp>
        <p:nvSpPr>
          <p:cNvPr id="12290" name="Rectangle 2"/>
          <p:cNvSpPr>
            <a:spLocks noGrp="1" noChangeArrowheads="1"/>
          </p:cNvSpPr>
          <p:nvPr>
            <p:ph type="body" idx="1"/>
          </p:nvPr>
        </p:nvSpPr>
        <p:spPr>
          <a:xfrm>
            <a:off x="787400" y="1612900"/>
            <a:ext cx="11734800" cy="5651500"/>
          </a:xfrm>
          <a:ln/>
        </p:spPr>
        <p:txBody>
          <a:bodyPr/>
          <a:lstStyle/>
          <a:p>
            <a:pPr marL="0" indent="0" algn="ctr">
              <a:buNone/>
            </a:pPr>
            <a:r>
              <a:rPr lang="en-US" sz="4000" b="1" u="sng" dirty="0" smtClean="0"/>
              <a:t>Some kind of atomic transaction on data</a:t>
            </a:r>
          </a:p>
          <a:p>
            <a:pPr marL="0" indent="0" algn="ctr">
              <a:buNone/>
            </a:pPr>
            <a:endParaRPr lang="en-US" sz="4000" b="1" u="sng" dirty="0" smtClean="0"/>
          </a:p>
          <a:p>
            <a:pPr marL="0" indent="0" algn="ctr">
              <a:buNone/>
            </a:pPr>
            <a:endParaRPr lang="en-US" sz="4000" b="1" u="sng" dirty="0" smtClean="0"/>
          </a:p>
          <a:p>
            <a:pPr marL="0" indent="0" algn="ctr">
              <a:buNone/>
            </a:pPr>
            <a:endParaRPr lang="en-US" sz="4000" b="1" u="sng" dirty="0"/>
          </a:p>
          <a:p>
            <a:pPr marL="0" indent="0" algn="ctr">
              <a:buNone/>
            </a:pPr>
            <a:r>
              <a:rPr lang="en-US" sz="4000" b="1" u="sng" dirty="0" smtClean="0"/>
              <a:t>Acknowledged </a:t>
            </a:r>
            <a:r>
              <a:rPr lang="en-US" sz="4000" b="1" u="sng" dirty="0"/>
              <a:t>writes should be eventually visible and not lost </a:t>
            </a:r>
            <a:endParaRPr lang="en-US" sz="4000" b="1" u="sng" dirty="0" smtClean="0"/>
          </a:p>
          <a:p>
            <a:pPr marL="0" indent="0" algn="ctr">
              <a:buNone/>
            </a:pPr>
            <a:endParaRPr lang="en-US" sz="4000" dirty="0" smtClean="0"/>
          </a:p>
          <a:p>
            <a:pPr marL="0" indent="0" algn="ctr">
              <a:buNone/>
            </a:pPr>
            <a:endParaRPr lang="en-US" sz="4000" dirty="0"/>
          </a:p>
        </p:txBody>
      </p:sp>
      <p:grpSp>
        <p:nvGrpSpPr>
          <p:cNvPr id="21" name="Group 20"/>
          <p:cNvGrpSpPr/>
          <p:nvPr/>
        </p:nvGrpSpPr>
        <p:grpSpPr>
          <a:xfrm>
            <a:off x="3378200" y="2768600"/>
            <a:ext cx="1600200" cy="1676400"/>
            <a:chOff x="1397000" y="2692400"/>
            <a:chExt cx="1600200" cy="1676400"/>
          </a:xfrm>
        </p:grpSpPr>
        <p:cxnSp>
          <p:nvCxnSpPr>
            <p:cNvPr id="18" name="Straight Connector 17"/>
            <p:cNvCxnSpPr/>
            <p:nvPr/>
          </p:nvCxnSpPr>
          <p:spPr bwMode="auto">
            <a:xfrm flipH="1">
              <a:off x="1854200" y="3073400"/>
              <a:ext cx="304800" cy="762000"/>
            </a:xfrm>
            <a:prstGeom prst="line">
              <a:avLst/>
            </a:prstGeom>
            <a:ln>
              <a:headEnd type="none" w="med" len="med"/>
              <a:tailEnd type="none" w="med" len="med"/>
            </a:ln>
          </p:spPr>
          <p:style>
            <a:lnRef idx="2">
              <a:schemeClr val="accent4"/>
            </a:lnRef>
            <a:fillRef idx="0">
              <a:schemeClr val="accent4"/>
            </a:fillRef>
            <a:effectRef idx="1">
              <a:schemeClr val="accent4"/>
            </a:effectRef>
            <a:fontRef idx="minor">
              <a:schemeClr val="tx1"/>
            </a:fontRef>
          </p:style>
        </p:cxnSp>
        <p:cxnSp>
          <p:nvCxnSpPr>
            <p:cNvPr id="22" name="Straight Connector 21"/>
            <p:cNvCxnSpPr/>
            <p:nvPr/>
          </p:nvCxnSpPr>
          <p:spPr bwMode="auto">
            <a:xfrm>
              <a:off x="2159000" y="3073400"/>
              <a:ext cx="304800" cy="762000"/>
            </a:xfrm>
            <a:prstGeom prst="line">
              <a:avLst/>
            </a:prstGeom>
            <a:ln>
              <a:headEnd type="none" w="med" len="med"/>
              <a:tailEnd type="none" w="med" len="med"/>
            </a:ln>
          </p:spPr>
          <p:style>
            <a:lnRef idx="2">
              <a:schemeClr val="accent4"/>
            </a:lnRef>
            <a:fillRef idx="0">
              <a:schemeClr val="accent4"/>
            </a:fillRef>
            <a:effectRef idx="1">
              <a:schemeClr val="accent4"/>
            </a:effectRef>
            <a:fontRef idx="minor">
              <a:schemeClr val="tx1"/>
            </a:fontRef>
          </p:style>
        </p:cxnSp>
        <p:grpSp>
          <p:nvGrpSpPr>
            <p:cNvPr id="14" name="Group 13"/>
            <p:cNvGrpSpPr/>
            <p:nvPr/>
          </p:nvGrpSpPr>
          <p:grpSpPr>
            <a:xfrm>
              <a:off x="1816100" y="2692400"/>
              <a:ext cx="685800" cy="685800"/>
              <a:chOff x="1816100" y="2692400"/>
              <a:chExt cx="685800" cy="685800"/>
            </a:xfrm>
          </p:grpSpPr>
          <p:sp>
            <p:nvSpPr>
              <p:cNvPr id="6" name="Oval 5"/>
              <p:cNvSpPr/>
              <p:nvPr/>
            </p:nvSpPr>
            <p:spPr bwMode="auto">
              <a:xfrm>
                <a:off x="1816100" y="2692400"/>
                <a:ext cx="685800" cy="685800"/>
              </a:xfrm>
              <a:prstGeom prst="ellipse">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7" name="TextBox 6"/>
              <p:cNvSpPr txBox="1"/>
              <p:nvPr/>
            </p:nvSpPr>
            <p:spPr>
              <a:xfrm>
                <a:off x="1892300" y="2862176"/>
                <a:ext cx="533400" cy="346249"/>
              </a:xfrm>
              <a:prstGeom prst="rect">
                <a:avLst/>
              </a:prstGeom>
              <a:noFill/>
            </p:spPr>
            <p:txBody>
              <a:bodyPr wrap="square" rtlCol="0">
                <a:spAutoFit/>
              </a:bodyPr>
              <a:lstStyle/>
              <a:p>
                <a:r>
                  <a:rPr lang="en-US" dirty="0" smtClean="0"/>
                  <a:t>3</a:t>
                </a:r>
                <a:endParaRPr lang="en-US" dirty="0"/>
              </a:p>
            </p:txBody>
          </p:sp>
        </p:grpSp>
        <p:grpSp>
          <p:nvGrpSpPr>
            <p:cNvPr id="9" name="Group 8"/>
            <p:cNvGrpSpPr/>
            <p:nvPr/>
          </p:nvGrpSpPr>
          <p:grpSpPr>
            <a:xfrm>
              <a:off x="1397000" y="3665624"/>
              <a:ext cx="685800" cy="685800"/>
              <a:chOff x="1397000" y="3665624"/>
              <a:chExt cx="685800" cy="685800"/>
            </a:xfrm>
          </p:grpSpPr>
          <p:sp>
            <p:nvSpPr>
              <p:cNvPr id="10" name="Oval 9"/>
              <p:cNvSpPr/>
              <p:nvPr/>
            </p:nvSpPr>
            <p:spPr bwMode="auto">
              <a:xfrm>
                <a:off x="1397000" y="3665624"/>
                <a:ext cx="685800" cy="685800"/>
              </a:xfrm>
              <a:prstGeom prst="ellipse">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1" name="TextBox 10"/>
              <p:cNvSpPr txBox="1"/>
              <p:nvPr/>
            </p:nvSpPr>
            <p:spPr>
              <a:xfrm>
                <a:off x="1473200" y="3835400"/>
                <a:ext cx="533400" cy="346249"/>
              </a:xfrm>
              <a:prstGeom prst="rect">
                <a:avLst/>
              </a:prstGeom>
              <a:noFill/>
            </p:spPr>
            <p:txBody>
              <a:bodyPr wrap="square" rtlCol="0">
                <a:spAutoFit/>
              </a:bodyPr>
              <a:lstStyle/>
              <a:p>
                <a:r>
                  <a:rPr lang="en-US" dirty="0" smtClean="0"/>
                  <a:t>17</a:t>
                </a:r>
                <a:endParaRPr lang="en-US" dirty="0"/>
              </a:p>
            </p:txBody>
          </p:sp>
        </p:grpSp>
        <p:grpSp>
          <p:nvGrpSpPr>
            <p:cNvPr id="8" name="Group 7"/>
            <p:cNvGrpSpPr/>
            <p:nvPr/>
          </p:nvGrpSpPr>
          <p:grpSpPr>
            <a:xfrm>
              <a:off x="2311400" y="3683000"/>
              <a:ext cx="685800" cy="685800"/>
              <a:chOff x="3302000" y="3530600"/>
              <a:chExt cx="685800" cy="685800"/>
            </a:xfrm>
          </p:grpSpPr>
          <p:sp>
            <p:nvSpPr>
              <p:cNvPr id="12" name="Oval 11"/>
              <p:cNvSpPr/>
              <p:nvPr/>
            </p:nvSpPr>
            <p:spPr bwMode="auto">
              <a:xfrm>
                <a:off x="3302000" y="3530600"/>
                <a:ext cx="685800" cy="685800"/>
              </a:xfrm>
              <a:prstGeom prst="ellipse">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3" name="TextBox 12"/>
              <p:cNvSpPr txBox="1"/>
              <p:nvPr/>
            </p:nvSpPr>
            <p:spPr>
              <a:xfrm>
                <a:off x="3378200" y="3700376"/>
                <a:ext cx="533400" cy="346249"/>
              </a:xfrm>
              <a:prstGeom prst="rect">
                <a:avLst/>
              </a:prstGeom>
              <a:noFill/>
            </p:spPr>
            <p:txBody>
              <a:bodyPr wrap="square" rtlCol="0">
                <a:spAutoFit/>
              </a:bodyPr>
              <a:lstStyle/>
              <a:p>
                <a:r>
                  <a:rPr lang="en-US" dirty="0" smtClean="0"/>
                  <a:t>19</a:t>
                </a:r>
                <a:endParaRPr lang="en-US" dirty="0"/>
              </a:p>
            </p:txBody>
          </p:sp>
        </p:grpSp>
      </p:grpSp>
      <p:grpSp>
        <p:nvGrpSpPr>
          <p:cNvPr id="25" name="Group 24"/>
          <p:cNvGrpSpPr/>
          <p:nvPr/>
        </p:nvGrpSpPr>
        <p:grpSpPr>
          <a:xfrm>
            <a:off x="8026400" y="2844800"/>
            <a:ext cx="1104900" cy="1659024"/>
            <a:chOff x="1397000" y="2692400"/>
            <a:chExt cx="1104900" cy="1659024"/>
          </a:xfrm>
        </p:grpSpPr>
        <p:cxnSp>
          <p:nvCxnSpPr>
            <p:cNvPr id="26" name="Straight Connector 25"/>
            <p:cNvCxnSpPr/>
            <p:nvPr/>
          </p:nvCxnSpPr>
          <p:spPr bwMode="auto">
            <a:xfrm flipH="1">
              <a:off x="1854200" y="3073400"/>
              <a:ext cx="304800" cy="762000"/>
            </a:xfrm>
            <a:prstGeom prst="line">
              <a:avLst/>
            </a:prstGeom>
            <a:ln>
              <a:headEnd type="none" w="med" len="med"/>
              <a:tailEnd type="none" w="med" len="med"/>
            </a:ln>
          </p:spPr>
          <p:style>
            <a:lnRef idx="2">
              <a:schemeClr val="accent4"/>
            </a:lnRef>
            <a:fillRef idx="0">
              <a:schemeClr val="accent4"/>
            </a:fillRef>
            <a:effectRef idx="1">
              <a:schemeClr val="accent4"/>
            </a:effectRef>
            <a:fontRef idx="minor">
              <a:schemeClr val="tx1"/>
            </a:fontRef>
          </p:style>
        </p:cxnSp>
        <p:grpSp>
          <p:nvGrpSpPr>
            <p:cNvPr id="28" name="Group 27"/>
            <p:cNvGrpSpPr/>
            <p:nvPr/>
          </p:nvGrpSpPr>
          <p:grpSpPr>
            <a:xfrm>
              <a:off x="1816100" y="2692400"/>
              <a:ext cx="685800" cy="685800"/>
              <a:chOff x="1816100" y="2692400"/>
              <a:chExt cx="685800" cy="685800"/>
            </a:xfrm>
          </p:grpSpPr>
          <p:sp>
            <p:nvSpPr>
              <p:cNvPr id="35" name="Oval 34"/>
              <p:cNvSpPr/>
              <p:nvPr/>
            </p:nvSpPr>
            <p:spPr bwMode="auto">
              <a:xfrm>
                <a:off x="1816100" y="2692400"/>
                <a:ext cx="685800" cy="685800"/>
              </a:xfrm>
              <a:prstGeom prst="ellipse">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6" name="TextBox 35"/>
              <p:cNvSpPr txBox="1"/>
              <p:nvPr/>
            </p:nvSpPr>
            <p:spPr>
              <a:xfrm>
                <a:off x="1892300" y="2862176"/>
                <a:ext cx="533400" cy="346249"/>
              </a:xfrm>
              <a:prstGeom prst="rect">
                <a:avLst/>
              </a:prstGeom>
              <a:noFill/>
            </p:spPr>
            <p:txBody>
              <a:bodyPr wrap="square" rtlCol="0">
                <a:spAutoFit/>
              </a:bodyPr>
              <a:lstStyle/>
              <a:p>
                <a:r>
                  <a:rPr lang="en-US" dirty="0" smtClean="0"/>
                  <a:t>17</a:t>
                </a:r>
                <a:endParaRPr lang="en-US" dirty="0"/>
              </a:p>
            </p:txBody>
          </p:sp>
        </p:grpSp>
        <p:grpSp>
          <p:nvGrpSpPr>
            <p:cNvPr id="29" name="Group 28"/>
            <p:cNvGrpSpPr/>
            <p:nvPr/>
          </p:nvGrpSpPr>
          <p:grpSpPr>
            <a:xfrm>
              <a:off x="1397000" y="3665624"/>
              <a:ext cx="685800" cy="685800"/>
              <a:chOff x="1397000" y="3665624"/>
              <a:chExt cx="685800" cy="685800"/>
            </a:xfrm>
          </p:grpSpPr>
          <p:sp>
            <p:nvSpPr>
              <p:cNvPr id="33" name="Oval 32"/>
              <p:cNvSpPr/>
              <p:nvPr/>
            </p:nvSpPr>
            <p:spPr bwMode="auto">
              <a:xfrm>
                <a:off x="1397000" y="3665624"/>
                <a:ext cx="685800" cy="685800"/>
              </a:xfrm>
              <a:prstGeom prst="ellipse">
                <a:avLst/>
              </a:prstGeom>
              <a:solidFill>
                <a:srgbClr val="F0C423"/>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4" name="TextBox 33"/>
              <p:cNvSpPr txBox="1"/>
              <p:nvPr/>
            </p:nvSpPr>
            <p:spPr>
              <a:xfrm>
                <a:off x="1473200" y="3835400"/>
                <a:ext cx="533400" cy="346249"/>
              </a:xfrm>
              <a:prstGeom prst="rect">
                <a:avLst/>
              </a:prstGeom>
              <a:noFill/>
            </p:spPr>
            <p:txBody>
              <a:bodyPr wrap="square" rtlCol="0">
                <a:spAutoFit/>
              </a:bodyPr>
              <a:lstStyle/>
              <a:p>
                <a:r>
                  <a:rPr lang="en-US" dirty="0" smtClean="0"/>
                  <a:t>19</a:t>
                </a:r>
                <a:endParaRPr lang="en-US" dirty="0"/>
              </a:p>
            </p:txBody>
          </p:sp>
        </p:grpSp>
      </p:grpSp>
      <p:cxnSp>
        <p:nvCxnSpPr>
          <p:cNvPr id="24" name="Straight Arrow Connector 23"/>
          <p:cNvCxnSpPr/>
          <p:nvPr/>
        </p:nvCxnSpPr>
        <p:spPr bwMode="auto">
          <a:xfrm>
            <a:off x="4673600" y="3530600"/>
            <a:ext cx="3581400" cy="0"/>
          </a:xfrm>
          <a:prstGeom prst="straightConnector1">
            <a:avLst/>
          </a:prstGeom>
          <a:ln>
            <a:headEnd type="none" w="med" len="med"/>
            <a:tailEnd type="arrow"/>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519978012"/>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loud 25"/>
          <p:cNvSpPr/>
          <p:nvPr/>
        </p:nvSpPr>
        <p:spPr bwMode="auto">
          <a:xfrm>
            <a:off x="5740400" y="5054600"/>
            <a:ext cx="3352800" cy="2563906"/>
          </a:xfrm>
          <a:prstGeom prst="cloud">
            <a:avLst/>
          </a:prstGeom>
          <a:ln>
            <a:headEnd type="arrow" w="med" len="med"/>
            <a:tailEnd type="none" w="med" len="med"/>
          </a:ln>
        </p:spPr>
        <p:style>
          <a:lnRef idx="3">
            <a:schemeClr val="lt1"/>
          </a:lnRef>
          <a:fillRef idx="1">
            <a:schemeClr val="accent3"/>
          </a:fillRef>
          <a:effectRef idx="1">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2289" name="Rectangle 1"/>
          <p:cNvSpPr>
            <a:spLocks noGrp="1" noChangeArrowheads="1"/>
          </p:cNvSpPr>
          <p:nvPr>
            <p:ph type="title"/>
          </p:nvPr>
        </p:nvSpPr>
        <p:spPr>
          <a:ln/>
        </p:spPr>
        <p:txBody>
          <a:bodyPr/>
          <a:lstStyle/>
          <a:p>
            <a:r>
              <a:rPr lang="en-US" dirty="0" smtClean="0"/>
              <a:t>Problems with CP</a:t>
            </a:r>
            <a:endParaRPr lang="en-US" dirty="0"/>
          </a:p>
        </p:txBody>
      </p:sp>
      <p:sp>
        <p:nvSpPr>
          <p:cNvPr id="12290" name="Rectangle 2"/>
          <p:cNvSpPr>
            <a:spLocks noGrp="1" noChangeArrowheads="1"/>
          </p:cNvSpPr>
          <p:nvPr>
            <p:ph type="body" idx="1"/>
          </p:nvPr>
        </p:nvSpPr>
        <p:spPr>
          <a:xfrm>
            <a:off x="787400" y="1612900"/>
            <a:ext cx="11734800" cy="5651500"/>
          </a:xfrm>
          <a:ln/>
        </p:spPr>
        <p:txBody>
          <a:bodyPr/>
          <a:lstStyle/>
          <a:p>
            <a:pPr marL="241300" lvl="1" indent="0">
              <a:buNone/>
            </a:pPr>
            <a:r>
              <a:rPr lang="en-US" sz="4000" dirty="0" smtClean="0"/>
              <a:t>Missing ‘availability’ </a:t>
            </a:r>
            <a:r>
              <a:rPr lang="en-US" sz="4000" dirty="0"/>
              <a:t>(</a:t>
            </a:r>
            <a:r>
              <a:rPr lang="en-US" sz="4000" dirty="0" smtClean="0"/>
              <a:t>A of CAP)</a:t>
            </a:r>
          </a:p>
          <a:p>
            <a:pPr lvl="2"/>
            <a:r>
              <a:rPr lang="en-US" sz="3800" dirty="0" smtClean="0"/>
              <a:t>Not a significant issue</a:t>
            </a:r>
            <a:r>
              <a:rPr lang="en-US" sz="3800" baseline="30000" dirty="0" smtClean="0"/>
              <a:t>*</a:t>
            </a:r>
            <a:r>
              <a:rPr lang="en-US" sz="3800" dirty="0" smtClean="0"/>
              <a:t> in local datacenter</a:t>
            </a:r>
          </a:p>
          <a:p>
            <a:pPr lvl="2"/>
            <a:r>
              <a:rPr lang="en-US" sz="3800" dirty="0" smtClean="0"/>
              <a:t>Is an Internet-wide issue</a:t>
            </a:r>
          </a:p>
        </p:txBody>
      </p:sp>
      <p:sp>
        <p:nvSpPr>
          <p:cNvPr id="5" name="Can 4"/>
          <p:cNvSpPr/>
          <p:nvPr/>
        </p:nvSpPr>
        <p:spPr bwMode="auto">
          <a:xfrm>
            <a:off x="4978400" y="50546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nvGrpSpPr>
          <p:cNvPr id="6" name="Group 5"/>
          <p:cNvGrpSpPr/>
          <p:nvPr/>
        </p:nvGrpSpPr>
        <p:grpSpPr>
          <a:xfrm>
            <a:off x="406400" y="4826000"/>
            <a:ext cx="12140074" cy="3124200"/>
            <a:chOff x="406400" y="4826000"/>
            <a:chExt cx="12140074" cy="3124200"/>
          </a:xfrm>
        </p:grpSpPr>
        <p:sp>
          <p:nvSpPr>
            <p:cNvPr id="17" name="Rounded Rectangle 16"/>
            <p:cNvSpPr/>
            <p:nvPr/>
          </p:nvSpPr>
          <p:spPr bwMode="auto">
            <a:xfrm>
              <a:off x="8559800" y="4826000"/>
              <a:ext cx="3986674" cy="2971800"/>
            </a:xfrm>
            <a:prstGeom prst="roundRect">
              <a:avLst/>
            </a:prstGeom>
            <a:ln>
              <a:headEnd type="arrow"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3" name="Rounded Rectangle 2"/>
            <p:cNvSpPr/>
            <p:nvPr/>
          </p:nvSpPr>
          <p:spPr bwMode="auto">
            <a:xfrm>
              <a:off x="406400" y="4902200"/>
              <a:ext cx="5638800" cy="3048000"/>
            </a:xfrm>
            <a:prstGeom prst="roundRect">
              <a:avLst/>
            </a:prstGeom>
            <a:ln>
              <a:headEnd type="arrow"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4" name="Can 3"/>
            <p:cNvSpPr/>
            <p:nvPr/>
          </p:nvSpPr>
          <p:spPr bwMode="auto">
            <a:xfrm>
              <a:off x="4978400" y="67310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pic>
          <p:nvPicPr>
            <p:cNvPr id="7" name="Picture 6"/>
            <p:cNvPicPr>
              <a:picLocks noChangeAspect="1"/>
            </p:cNvPicPr>
            <p:nvPr/>
          </p:nvPicPr>
          <p:blipFill>
            <a:blip r:embed="rId3"/>
            <a:stretch>
              <a:fillRect/>
            </a:stretch>
          </p:blipFill>
          <p:spPr>
            <a:xfrm>
              <a:off x="635000" y="5511800"/>
              <a:ext cx="2590800" cy="1730573"/>
            </a:xfrm>
            <a:prstGeom prst="rect">
              <a:avLst/>
            </a:prstGeom>
          </p:spPr>
        </p:pic>
        <p:pic>
          <p:nvPicPr>
            <p:cNvPr id="10" name="Picture 9"/>
            <p:cNvPicPr>
              <a:picLocks noChangeAspect="1"/>
            </p:cNvPicPr>
            <p:nvPr/>
          </p:nvPicPr>
          <p:blipFill>
            <a:blip r:embed="rId4"/>
            <a:stretch>
              <a:fillRect/>
            </a:stretch>
          </p:blipFill>
          <p:spPr>
            <a:xfrm>
              <a:off x="9626600" y="5511800"/>
              <a:ext cx="2645434" cy="1752600"/>
            </a:xfrm>
            <a:prstGeom prst="rect">
              <a:avLst/>
            </a:prstGeom>
          </p:spPr>
        </p:pic>
        <p:sp>
          <p:nvSpPr>
            <p:cNvPr id="12" name="Can 11"/>
            <p:cNvSpPr/>
            <p:nvPr/>
          </p:nvSpPr>
          <p:spPr bwMode="auto">
            <a:xfrm>
              <a:off x="8712200" y="58166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
          <p:nvSpPr>
            <p:cNvPr id="13" name="Can 12"/>
            <p:cNvSpPr/>
            <p:nvPr/>
          </p:nvSpPr>
          <p:spPr bwMode="auto">
            <a:xfrm>
              <a:off x="3378200" y="67310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cxnSp>
          <p:nvCxnSpPr>
            <p:cNvPr id="14" name="Straight Arrow Connector 13"/>
            <p:cNvCxnSpPr/>
            <p:nvPr/>
          </p:nvCxnSpPr>
          <p:spPr bwMode="auto">
            <a:xfrm flipH="1">
              <a:off x="3683000" y="5664200"/>
              <a:ext cx="1676400" cy="1600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p:nvPr/>
          </p:nvCxnSpPr>
          <p:spPr bwMode="auto">
            <a:xfrm>
              <a:off x="5359400" y="5664200"/>
              <a:ext cx="0" cy="1600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1" name="TextBox 20"/>
            <p:cNvSpPr txBox="1"/>
            <p:nvPr/>
          </p:nvSpPr>
          <p:spPr>
            <a:xfrm>
              <a:off x="4064000" y="6959600"/>
              <a:ext cx="838200" cy="487313"/>
            </a:xfrm>
            <a:prstGeom prst="rect">
              <a:avLst/>
            </a:prstGeom>
            <a:noFill/>
          </p:spPr>
          <p:txBody>
            <a:bodyPr wrap="square" rtlCol="0">
              <a:spAutoFit/>
            </a:bodyPr>
            <a:lstStyle/>
            <a:p>
              <a:r>
                <a:rPr lang="en-US" sz="2800" dirty="0" smtClean="0">
                  <a:solidFill>
                    <a:srgbClr val="008000"/>
                  </a:solidFill>
                </a:rPr>
                <a:t>OK</a:t>
              </a:r>
              <a:endParaRPr lang="en-US" sz="2800" dirty="0">
                <a:solidFill>
                  <a:srgbClr val="008000"/>
                </a:solidFill>
              </a:endParaRPr>
            </a:p>
          </p:txBody>
        </p:sp>
        <p:sp>
          <p:nvSpPr>
            <p:cNvPr id="24" name="TextBox 23"/>
            <p:cNvSpPr txBox="1"/>
            <p:nvPr/>
          </p:nvSpPr>
          <p:spPr>
            <a:xfrm>
              <a:off x="5359400" y="6197600"/>
              <a:ext cx="838200" cy="487313"/>
            </a:xfrm>
            <a:prstGeom prst="rect">
              <a:avLst/>
            </a:prstGeom>
            <a:noFill/>
          </p:spPr>
          <p:txBody>
            <a:bodyPr wrap="square" rtlCol="0">
              <a:spAutoFit/>
            </a:bodyPr>
            <a:lstStyle/>
            <a:p>
              <a:r>
                <a:rPr lang="en-US" sz="2800" dirty="0" smtClean="0">
                  <a:solidFill>
                    <a:srgbClr val="008000"/>
                  </a:solidFill>
                </a:rPr>
                <a:t>OK</a:t>
              </a:r>
              <a:endParaRPr lang="en-US" sz="2800" dirty="0">
                <a:solidFill>
                  <a:srgbClr val="008000"/>
                </a:solidFill>
              </a:endParaRPr>
            </a:p>
          </p:txBody>
        </p:sp>
        <p:sp>
          <p:nvSpPr>
            <p:cNvPr id="27" name="Can 26"/>
            <p:cNvSpPr/>
            <p:nvPr/>
          </p:nvSpPr>
          <p:spPr bwMode="auto">
            <a:xfrm>
              <a:off x="3454400" y="5054600"/>
              <a:ext cx="685800" cy="990600"/>
            </a:xfrm>
            <a:prstGeom prst="can">
              <a:avLst/>
            </a:prstGeom>
            <a:ln>
              <a:headEnd type="arrow"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cxnSp>
          <p:nvCxnSpPr>
            <p:cNvPr id="28" name="Straight Arrow Connector 27"/>
            <p:cNvCxnSpPr/>
            <p:nvPr/>
          </p:nvCxnSpPr>
          <p:spPr bwMode="auto">
            <a:xfrm flipH="1">
              <a:off x="3683000" y="5664200"/>
              <a:ext cx="1676400" cy="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9" name="Explosion 1 28"/>
            <p:cNvSpPr/>
            <p:nvPr/>
          </p:nvSpPr>
          <p:spPr bwMode="auto">
            <a:xfrm>
              <a:off x="4140200" y="5207000"/>
              <a:ext cx="838200" cy="838200"/>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FF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grpSp>
      <p:cxnSp>
        <p:nvCxnSpPr>
          <p:cNvPr id="32" name="Straight Arrow Connector 31"/>
          <p:cNvCxnSpPr/>
          <p:nvPr/>
        </p:nvCxnSpPr>
        <p:spPr bwMode="auto">
          <a:xfrm>
            <a:off x="5359400" y="5664200"/>
            <a:ext cx="3581400" cy="6096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Explosion 1 33"/>
          <p:cNvSpPr/>
          <p:nvPr/>
        </p:nvSpPr>
        <p:spPr bwMode="auto">
          <a:xfrm>
            <a:off x="6426200" y="5130800"/>
            <a:ext cx="1828800" cy="1828800"/>
          </a:xfrm>
          <a:prstGeom prst="irregularSeal1">
            <a:avLst/>
          </a:prstGeom>
          <a:solidFill>
            <a:srgbClr val="FF0000"/>
          </a:solidFill>
          <a:ln w="25400" cap="flat" cmpd="sng" algn="ctr">
            <a:no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800" b="0" i="0" u="none" strike="noStrike" cap="none" normalizeH="0" baseline="0">
              <a:ln>
                <a:noFill/>
              </a:ln>
              <a:solidFill>
                <a:srgbClr val="FF0000"/>
              </a:solidFill>
              <a:effectLst/>
              <a:latin typeface="Vista Sans OT Reg" pitchFamily="-65" charset="0"/>
              <a:ea typeface="ヒラギノ角ゴ ProN W3" pitchFamily="-65" charset="-128"/>
              <a:cs typeface="ヒラギノ角ゴ ProN W3" pitchFamily="-65" charset="-128"/>
              <a:sym typeface="Vista Sans OT Reg" pitchFamily="-65" charset="0"/>
            </a:endParaRPr>
          </a:p>
        </p:txBody>
      </p:sp>
    </p:spTree>
    <p:extLst>
      <p:ext uri="{BB962C8B-B14F-4D97-AF65-F5344CB8AC3E}">
        <p14:creationId xmlns:p14="http://schemas.microsoft.com/office/powerpoint/2010/main" val="1833467833"/>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290">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12290" grpId="0" uiExpand="1" build="p"/>
      <p:bldP spid="5" grpId="0" animBg="1"/>
      <p:bldP spid="3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a:ln/>
        </p:spPr>
        <p:txBody>
          <a:bodyPr/>
          <a:lstStyle/>
          <a:p>
            <a:r>
              <a:rPr lang="en-US" dirty="0" smtClean="0"/>
              <a:t>Building a new system</a:t>
            </a:r>
            <a:endParaRPr lang="en-US" dirty="0"/>
          </a:p>
        </p:txBody>
      </p:sp>
      <p:sp>
        <p:nvSpPr>
          <p:cNvPr id="12290" name="Rectangle 2"/>
          <p:cNvSpPr>
            <a:spLocks noGrp="1" noChangeArrowheads="1"/>
          </p:cNvSpPr>
          <p:nvPr>
            <p:ph type="body" idx="1"/>
          </p:nvPr>
        </p:nvSpPr>
        <p:spPr>
          <a:xfrm>
            <a:off x="787400" y="1612900"/>
            <a:ext cx="11734800" cy="5651500"/>
          </a:xfrm>
          <a:ln/>
        </p:spPr>
        <p:txBody>
          <a:bodyPr/>
          <a:lstStyle/>
          <a:p>
            <a:r>
              <a:rPr lang="en-US" sz="3800" dirty="0" smtClean="0"/>
              <a:t>Facebook has survived with CP</a:t>
            </a:r>
          </a:p>
          <a:p>
            <a:r>
              <a:rPr lang="en-US" sz="3800" dirty="0" smtClean="0"/>
              <a:t>Delayed cleanup on failure usually OK. You’ll live</a:t>
            </a:r>
          </a:p>
          <a:p>
            <a:r>
              <a:rPr lang="en-US" sz="3800" dirty="0" smtClean="0"/>
              <a:t>AP is cool, but hard to reason about</a:t>
            </a:r>
          </a:p>
          <a:p>
            <a:pPr marL="0" indent="0">
              <a:buNone/>
            </a:pPr>
            <a:r>
              <a:rPr lang="en-US" sz="3800" dirty="0" smtClean="0"/>
              <a:t>Can you:</a:t>
            </a:r>
          </a:p>
          <a:p>
            <a:r>
              <a:rPr lang="en-US" sz="3800" dirty="0" smtClean="0"/>
              <a:t>Make better CP-style building blocks?</a:t>
            </a:r>
          </a:p>
          <a:p>
            <a:r>
              <a:rPr lang="en-US" sz="3800" dirty="0"/>
              <a:t>S</a:t>
            </a:r>
            <a:r>
              <a:rPr lang="en-US" sz="3800" dirty="0" smtClean="0"/>
              <a:t>olve AP-style problems across CP groups?</a:t>
            </a:r>
          </a:p>
        </p:txBody>
      </p:sp>
    </p:spTree>
    <p:extLst>
      <p:ext uri="{BB962C8B-B14F-4D97-AF65-F5344CB8AC3E}">
        <p14:creationId xmlns:p14="http://schemas.microsoft.com/office/powerpoint/2010/main" val="338016656"/>
      </p:ext>
    </p:extLst>
  </p:cSld>
  <p:clrMapOvr>
    <a:masterClrMapping/>
  </p:clrMapOvr>
  <p:transition xmlns:p14="http://schemas.microsoft.com/office/powerpoint/2010/main" spd="med">
    <p:dissolv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29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2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787400" y="1943100"/>
            <a:ext cx="11430000" cy="3784600"/>
          </a:xfrm>
          <a:ln/>
        </p:spPr>
        <p:txBody>
          <a:bodyPr/>
          <a:lstStyle/>
          <a:p>
            <a:r>
              <a:rPr lang="en-US" dirty="0" smtClean="0"/>
              <a:t>Apollo</a:t>
            </a:r>
            <a:endParaRPr lang="en-US" dirty="0">
              <a:solidFill>
                <a:srgbClr val="AFBEE3"/>
              </a:solidFill>
            </a:endParaRPr>
          </a:p>
        </p:txBody>
      </p:sp>
    </p:spTree>
    <p:extLst>
      <p:ext uri="{BB962C8B-B14F-4D97-AF65-F5344CB8AC3E}">
        <p14:creationId xmlns:p14="http://schemas.microsoft.com/office/powerpoint/2010/main" val="2977391035"/>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Title">
  <a:themeElements>
    <a:clrScheme name="">
      <a:dk1>
        <a:srgbClr val="808080"/>
      </a:dk1>
      <a:lt1>
        <a:srgbClr val="FFFFFF"/>
      </a:lt1>
      <a:dk2>
        <a:srgbClr val="000000"/>
      </a:dk2>
      <a:lt2>
        <a:srgbClr val="000000"/>
      </a:lt2>
      <a:accent1>
        <a:srgbClr val="F0C423"/>
      </a:accent1>
      <a:accent2>
        <a:srgbClr val="333399"/>
      </a:accent2>
      <a:accent3>
        <a:srgbClr val="AAAAAA"/>
      </a:accent3>
      <a:accent4>
        <a:srgbClr val="DADADA"/>
      </a:accent4>
      <a:accent5>
        <a:srgbClr val="F6DEAC"/>
      </a:accent5>
      <a:accent6>
        <a:srgbClr val="2D2D8A"/>
      </a:accent6>
      <a:hlink>
        <a:srgbClr val="009999"/>
      </a:hlink>
      <a:folHlink>
        <a:srgbClr val="99CC00"/>
      </a:folHlink>
    </a:clrScheme>
    <a:fontScheme name="Title">
      <a:majorFont>
        <a:latin typeface="Vista Sans OT Medium"/>
        <a:ea typeface="ヒラギノ角ゴ ProN W6"/>
        <a:cs typeface="ヒラギノ角ゴ ProN W6"/>
      </a:majorFont>
      <a:minorFont>
        <a:latin typeface="Vista Sans OT Reg"/>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spDef>
    <a:ln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Seque Blue">
  <a:themeElements>
    <a:clrScheme name="">
      <a:dk1>
        <a:srgbClr val="000000"/>
      </a:dk1>
      <a:lt1>
        <a:srgbClr val="FFFFFF"/>
      </a:lt1>
      <a:dk2>
        <a:srgbClr val="000000"/>
      </a:dk2>
      <a:lt2>
        <a:srgbClr val="000000"/>
      </a:lt2>
      <a:accent1>
        <a:srgbClr val="F0C423"/>
      </a:accent1>
      <a:accent2>
        <a:srgbClr val="333399"/>
      </a:accent2>
      <a:accent3>
        <a:srgbClr val="AAAAAA"/>
      </a:accent3>
      <a:accent4>
        <a:srgbClr val="DADADA"/>
      </a:accent4>
      <a:accent5>
        <a:srgbClr val="F6DEAC"/>
      </a:accent5>
      <a:accent6>
        <a:srgbClr val="2D2D8A"/>
      </a:accent6>
      <a:hlink>
        <a:srgbClr val="009999"/>
      </a:hlink>
      <a:folHlink>
        <a:srgbClr val="99CC00"/>
      </a:folHlink>
    </a:clrScheme>
    <a:fontScheme name="Seque Blue">
      <a:majorFont>
        <a:latin typeface="Vista Sans OT Medium"/>
        <a:ea typeface="ヒラギノ角ゴ ProN W6"/>
        <a:cs typeface="ヒラギノ角ゴ ProN W6"/>
      </a:majorFont>
      <a:minorFont>
        <a:latin typeface="Helvetica"/>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spDef>
    <a:ln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lnDef>
  </a:objectDefaults>
  <a:extraClrSchemeLst>
    <a:extraClrScheme>
      <a:clrScheme name="Seque Blu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Bullet">
  <a:themeElements>
    <a:clrScheme name="">
      <a:dk1>
        <a:srgbClr val="000000"/>
      </a:dk1>
      <a:lt1>
        <a:srgbClr val="E0E4ED"/>
      </a:lt1>
      <a:dk2>
        <a:srgbClr val="000000"/>
      </a:dk2>
      <a:lt2>
        <a:srgbClr val="000000"/>
      </a:lt2>
      <a:accent1>
        <a:srgbClr val="F0C423"/>
      </a:accent1>
      <a:accent2>
        <a:srgbClr val="333399"/>
      </a:accent2>
      <a:accent3>
        <a:srgbClr val="EDEFF4"/>
      </a:accent3>
      <a:accent4>
        <a:srgbClr val="000000"/>
      </a:accent4>
      <a:accent5>
        <a:srgbClr val="F6DEAC"/>
      </a:accent5>
      <a:accent6>
        <a:srgbClr val="2D2D8A"/>
      </a:accent6>
      <a:hlink>
        <a:srgbClr val="009999"/>
      </a:hlink>
      <a:folHlink>
        <a:srgbClr val="99CC00"/>
      </a:folHlink>
    </a:clrScheme>
    <a:fontScheme name="Bullet">
      <a:majorFont>
        <a:latin typeface="Vista Sans OT Medium"/>
        <a:ea typeface="ヒラギノ角ゴ ProN W6"/>
        <a:cs typeface="ヒラギノ角ゴ ProN W6"/>
      </a:majorFont>
      <a:minorFont>
        <a:latin typeface="Vista Sans OT Reg"/>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spDef>
    <a:ln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lnDef>
  </a:objectDefaults>
  <a:extraClrSchemeLst>
    <a:extraClrScheme>
      <a:clrScheme name="Bulle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lose">
  <a:themeElements>
    <a:clrScheme name="">
      <a:dk1>
        <a:srgbClr val="000000"/>
      </a:dk1>
      <a:lt1>
        <a:srgbClr val="FFFFFF"/>
      </a:lt1>
      <a:dk2>
        <a:srgbClr val="000000"/>
      </a:dk2>
      <a:lt2>
        <a:srgbClr val="808080"/>
      </a:lt2>
      <a:accent1>
        <a:srgbClr val="F0C423"/>
      </a:accent1>
      <a:accent2>
        <a:srgbClr val="333399"/>
      </a:accent2>
      <a:accent3>
        <a:srgbClr val="FFFFFF"/>
      </a:accent3>
      <a:accent4>
        <a:srgbClr val="000000"/>
      </a:accent4>
      <a:accent5>
        <a:srgbClr val="F6DEAC"/>
      </a:accent5>
      <a:accent6>
        <a:srgbClr val="2D2D8A"/>
      </a:accent6>
      <a:hlink>
        <a:srgbClr val="009999"/>
      </a:hlink>
      <a:folHlink>
        <a:srgbClr val="99CC00"/>
      </a:folHlink>
    </a:clrScheme>
    <a:fontScheme name="Close">
      <a:majorFont>
        <a:latin typeface="Vista Sans OT Bold"/>
        <a:ea typeface="ヒラギノ角ゴ ProN W6"/>
        <a:cs typeface="ヒラギノ角ゴ ProN W6"/>
      </a:majorFont>
      <a:minorFont>
        <a:latin typeface="Helvetica"/>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spDef>
    <a:lnDef>
      <a:spPr bwMode="auto">
        <a:xfrm>
          <a:off x="0" y="0"/>
          <a:ext cx="1" cy="1"/>
        </a:xfrm>
        <a:custGeom>
          <a:avLst/>
          <a:gdLst/>
          <a:ahLst/>
          <a:cxnLst/>
          <a:rect l="0" t="0" r="0" b="0"/>
          <a:pathLst/>
        </a:custGeom>
        <a:solidFill>
          <a:srgbClr val="F0C423"/>
        </a:solidFill>
        <a:ln w="25400" cap="flat" cmpd="sng" algn="ctr">
          <a:noFill/>
          <a:prstDash val="solid"/>
          <a:round/>
          <a:headEnd type="arrow"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1800" b="0" i="0" u="none" strike="noStrike" cap="none" normalizeH="0" baseline="0">
            <a:ln>
              <a:noFill/>
            </a:ln>
            <a:solidFill>
              <a:srgbClr val="000000"/>
            </a:solidFill>
            <a:effectLst/>
            <a:latin typeface="Vista Sans OT Reg" pitchFamily="-65" charset="0"/>
            <a:ea typeface="ヒラギノ角ゴ ProN W3" pitchFamily="-65" charset="-128"/>
            <a:cs typeface="ヒラギノ角ゴ ProN W3" pitchFamily="-65" charset="-128"/>
            <a:sym typeface="Vista Sans OT Reg" pitchFamily="-65" charset="0"/>
          </a:defRPr>
        </a:defPPr>
      </a:lstStyle>
    </a:lnDef>
  </a:objectDefaults>
  <a:extraClrSchemeLst>
    <a:extraClrScheme>
      <a:clrScheme name="Clos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Presentation_Style_Guide.pptx</Template>
  <TotalTime>23053</TotalTime>
  <Pages>0</Pages>
  <Words>6948</Words>
  <Characters>0</Characters>
  <Application>Microsoft Macintosh PowerPoint</Application>
  <PresentationFormat>Custom</PresentationFormat>
  <Lines>0</Lines>
  <Paragraphs>541</Paragraphs>
  <Slides>42</Slides>
  <Notes>41</Notes>
  <HiddenSlides>0</HiddenSlides>
  <MMClips>0</MMClips>
  <ScaleCrop>false</ScaleCrop>
  <HeadingPairs>
    <vt:vector size="4" baseType="variant">
      <vt:variant>
        <vt:lpstr>Theme</vt:lpstr>
      </vt:variant>
      <vt:variant>
        <vt:i4>4</vt:i4>
      </vt:variant>
      <vt:variant>
        <vt:lpstr>Slide Titles</vt:lpstr>
      </vt:variant>
      <vt:variant>
        <vt:i4>42</vt:i4>
      </vt:variant>
    </vt:vector>
  </HeadingPairs>
  <TitlesOfParts>
    <vt:vector size="46" baseType="lpstr">
      <vt:lpstr>Title</vt:lpstr>
      <vt:lpstr>Seque Blue</vt:lpstr>
      <vt:lpstr>Bullet</vt:lpstr>
      <vt:lpstr>Close</vt:lpstr>
      <vt:lpstr>Apollo: Strong consistency at scale  QCon New York</vt:lpstr>
      <vt:lpstr>Consistency</vt:lpstr>
      <vt:lpstr>Taking sides on CAP</vt:lpstr>
      <vt:lpstr>Replication at Facebook</vt:lpstr>
      <vt:lpstr>Replication at Facebook</vt:lpstr>
      <vt:lpstr>What we like</vt:lpstr>
      <vt:lpstr>Problems with CP</vt:lpstr>
      <vt:lpstr>Building a new system</vt:lpstr>
      <vt:lpstr>Apollo</vt:lpstr>
      <vt:lpstr>Apollo</vt:lpstr>
      <vt:lpstr>Shards as a building block</vt:lpstr>
      <vt:lpstr>Sweet spot</vt:lpstr>
      <vt:lpstr>Building from blocks</vt:lpstr>
      <vt:lpstr>Shard components</vt:lpstr>
      <vt:lpstr>1. Consensus Protocol</vt:lpstr>
      <vt:lpstr>Raft</vt:lpstr>
      <vt:lpstr>Wide World of Raft</vt:lpstr>
      <vt:lpstr>2. Persistent storage</vt:lpstr>
      <vt:lpstr>3. Client API</vt:lpstr>
      <vt:lpstr>read() examples</vt:lpstr>
      <vt:lpstr>write()</vt:lpstr>
      <vt:lpstr>write() examples</vt:lpstr>
      <vt:lpstr>4. FTSMs</vt:lpstr>
      <vt:lpstr>FTSM usage</vt:lpstr>
      <vt:lpstr>How they operate</vt:lpstr>
      <vt:lpstr>Putting it together</vt:lpstr>
      <vt:lpstr>Putting it together</vt:lpstr>
      <vt:lpstr>Finding shards</vt:lpstr>
      <vt:lpstr>Finding shards</vt:lpstr>
      <vt:lpstr>Using shards</vt:lpstr>
      <vt:lpstr>Using shards</vt:lpstr>
      <vt:lpstr>Moving shards</vt:lpstr>
      <vt:lpstr>Migration: moving user data</vt:lpstr>
      <vt:lpstr>Migration: moving user data</vt:lpstr>
      <vt:lpstr>Cross-shard behavior</vt:lpstr>
      <vt:lpstr>Exploring Apollo at FB</vt:lpstr>
      <vt:lpstr>Reliable in-memory DB</vt:lpstr>
      <vt:lpstr>Reliable in-memory DB</vt:lpstr>
      <vt:lpstr>Reliable queues</vt:lpstr>
      <vt:lpstr>Faster analytics</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
  <cp:keywords/>
  <dc:description/>
  <cp:lastModifiedBy>Jeff Johnson</cp:lastModifiedBy>
  <cp:revision>939</cp:revision>
  <dcterms:created xsi:type="dcterms:W3CDTF">2009-02-05T22:29:30Z</dcterms:created>
  <dcterms:modified xsi:type="dcterms:W3CDTF">2014-06-11T20:46:13Z</dcterms:modified>
</cp:coreProperties>
</file>